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6"/>
  </p:notesMasterIdLst>
  <p:sldIdLst>
    <p:sldId id="256" r:id="rId2"/>
    <p:sldId id="257" r:id="rId3"/>
    <p:sldId id="279" r:id="rId4"/>
    <p:sldId id="280" r:id="rId5"/>
    <p:sldId id="276" r:id="rId6"/>
    <p:sldId id="277" r:id="rId7"/>
    <p:sldId id="258" r:id="rId8"/>
    <p:sldId id="263" r:id="rId9"/>
    <p:sldId id="259" r:id="rId10"/>
    <p:sldId id="260" r:id="rId11"/>
    <p:sldId id="261" r:id="rId12"/>
    <p:sldId id="262" r:id="rId13"/>
    <p:sldId id="264" r:id="rId14"/>
    <p:sldId id="265" r:id="rId15"/>
    <p:sldId id="266" r:id="rId16"/>
    <p:sldId id="267" r:id="rId17"/>
    <p:sldId id="268" r:id="rId18"/>
    <p:sldId id="269" r:id="rId19"/>
    <p:sldId id="270" r:id="rId20"/>
    <p:sldId id="271" r:id="rId21"/>
    <p:sldId id="272" r:id="rId22"/>
    <p:sldId id="273" r:id="rId23"/>
    <p:sldId id="274" r:id="rId24"/>
    <p:sldId id="278"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B1DAA50F-5EC0-4F56-A72B-161D936761BF}">
          <p14:sldIdLst>
            <p14:sldId id="256"/>
            <p14:sldId id="257"/>
            <p14:sldId id="279"/>
            <p14:sldId id="280"/>
            <p14:sldId id="276"/>
            <p14:sldId id="277"/>
            <p14:sldId id="258"/>
            <p14:sldId id="263"/>
            <p14:sldId id="259"/>
            <p14:sldId id="260"/>
            <p14:sldId id="261"/>
            <p14:sldId id="262"/>
            <p14:sldId id="264"/>
            <p14:sldId id="265"/>
            <p14:sldId id="266"/>
            <p14:sldId id="267"/>
            <p14:sldId id="268"/>
            <p14:sldId id="269"/>
            <p14:sldId id="270"/>
            <p14:sldId id="271"/>
            <p14:sldId id="272"/>
            <p14:sldId id="273"/>
            <p14:sldId id="274"/>
            <p14:sldId id="27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80" d="100"/>
          <a:sy n="80" d="100"/>
        </p:scale>
        <p:origin x="48" y="101"/>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FA2CD23-A97D-49EA-9BC1-5527F0682B06}" type="datetimeFigureOut">
              <a:rPr lang="en-GB" smtClean="0"/>
              <a:t>13/05/2018</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6E1E294-40C4-45C0-A79A-CBFEDD9354AE}" type="slidenum">
              <a:rPr lang="en-GB" smtClean="0"/>
              <a:t>‹#›</a:t>
            </a:fld>
            <a:endParaRPr lang="en-GB"/>
          </a:p>
        </p:txBody>
      </p:sp>
    </p:spTree>
    <p:extLst>
      <p:ext uri="{BB962C8B-B14F-4D97-AF65-F5344CB8AC3E}">
        <p14:creationId xmlns:p14="http://schemas.microsoft.com/office/powerpoint/2010/main" val="139352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6E1E294-40C4-45C0-A79A-CBFEDD9354AE}" type="slidenum">
              <a:rPr lang="en-GB" smtClean="0"/>
              <a:t>3</a:t>
            </a:fld>
            <a:endParaRPr lang="en-GB"/>
          </a:p>
        </p:txBody>
      </p:sp>
    </p:spTree>
    <p:extLst>
      <p:ext uri="{BB962C8B-B14F-4D97-AF65-F5344CB8AC3E}">
        <p14:creationId xmlns:p14="http://schemas.microsoft.com/office/powerpoint/2010/main" val="24333710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6E1E294-40C4-45C0-A79A-CBFEDD9354AE}" type="slidenum">
              <a:rPr lang="en-GB" smtClean="0"/>
              <a:t>16</a:t>
            </a:fld>
            <a:endParaRPr lang="en-GB"/>
          </a:p>
        </p:txBody>
      </p:sp>
    </p:spTree>
    <p:extLst>
      <p:ext uri="{BB962C8B-B14F-4D97-AF65-F5344CB8AC3E}">
        <p14:creationId xmlns:p14="http://schemas.microsoft.com/office/powerpoint/2010/main" val="303883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6E1E294-40C4-45C0-A79A-CBFEDD9354AE}" type="slidenum">
              <a:rPr lang="en-GB" smtClean="0"/>
              <a:t>17</a:t>
            </a:fld>
            <a:endParaRPr lang="en-GB"/>
          </a:p>
        </p:txBody>
      </p:sp>
    </p:spTree>
    <p:extLst>
      <p:ext uri="{BB962C8B-B14F-4D97-AF65-F5344CB8AC3E}">
        <p14:creationId xmlns:p14="http://schemas.microsoft.com/office/powerpoint/2010/main" val="36611827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6E1E294-40C4-45C0-A79A-CBFEDD9354AE}" type="slidenum">
              <a:rPr lang="en-GB" smtClean="0"/>
              <a:t>18</a:t>
            </a:fld>
            <a:endParaRPr lang="en-GB"/>
          </a:p>
        </p:txBody>
      </p:sp>
    </p:spTree>
    <p:extLst>
      <p:ext uri="{BB962C8B-B14F-4D97-AF65-F5344CB8AC3E}">
        <p14:creationId xmlns:p14="http://schemas.microsoft.com/office/powerpoint/2010/main" val="9861485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6E1E294-40C4-45C0-A79A-CBFEDD9354AE}" type="slidenum">
              <a:rPr lang="en-GB" smtClean="0"/>
              <a:t>19</a:t>
            </a:fld>
            <a:endParaRPr lang="en-GB"/>
          </a:p>
        </p:txBody>
      </p:sp>
    </p:spTree>
    <p:extLst>
      <p:ext uri="{BB962C8B-B14F-4D97-AF65-F5344CB8AC3E}">
        <p14:creationId xmlns:p14="http://schemas.microsoft.com/office/powerpoint/2010/main" val="3336459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6E1E294-40C4-45C0-A79A-CBFEDD9354AE}" type="slidenum">
              <a:rPr lang="en-GB" smtClean="0"/>
              <a:t>21</a:t>
            </a:fld>
            <a:endParaRPr lang="en-GB"/>
          </a:p>
        </p:txBody>
      </p:sp>
    </p:spTree>
    <p:extLst>
      <p:ext uri="{BB962C8B-B14F-4D97-AF65-F5344CB8AC3E}">
        <p14:creationId xmlns:p14="http://schemas.microsoft.com/office/powerpoint/2010/main" val="26372823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6E1E294-40C4-45C0-A79A-CBFEDD9354AE}" type="slidenum">
              <a:rPr lang="en-GB" smtClean="0"/>
              <a:t>22</a:t>
            </a:fld>
            <a:endParaRPr lang="en-GB"/>
          </a:p>
        </p:txBody>
      </p:sp>
    </p:spTree>
    <p:extLst>
      <p:ext uri="{BB962C8B-B14F-4D97-AF65-F5344CB8AC3E}">
        <p14:creationId xmlns:p14="http://schemas.microsoft.com/office/powerpoint/2010/main" val="41438502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6E1E294-40C4-45C0-A79A-CBFEDD9354AE}" type="slidenum">
              <a:rPr lang="en-GB" smtClean="0"/>
              <a:t>4</a:t>
            </a:fld>
            <a:endParaRPr lang="en-GB"/>
          </a:p>
        </p:txBody>
      </p:sp>
    </p:spTree>
    <p:extLst>
      <p:ext uri="{BB962C8B-B14F-4D97-AF65-F5344CB8AC3E}">
        <p14:creationId xmlns:p14="http://schemas.microsoft.com/office/powerpoint/2010/main" val="11490628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6E1E294-40C4-45C0-A79A-CBFEDD9354AE}" type="slidenum">
              <a:rPr lang="en-GB" smtClean="0"/>
              <a:t>5</a:t>
            </a:fld>
            <a:endParaRPr lang="en-GB"/>
          </a:p>
        </p:txBody>
      </p:sp>
    </p:spTree>
    <p:extLst>
      <p:ext uri="{BB962C8B-B14F-4D97-AF65-F5344CB8AC3E}">
        <p14:creationId xmlns:p14="http://schemas.microsoft.com/office/powerpoint/2010/main" val="28391180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6E1E294-40C4-45C0-A79A-CBFEDD9354AE}" type="slidenum">
              <a:rPr lang="en-GB" smtClean="0"/>
              <a:t>6</a:t>
            </a:fld>
            <a:endParaRPr lang="en-GB"/>
          </a:p>
        </p:txBody>
      </p:sp>
    </p:spTree>
    <p:extLst>
      <p:ext uri="{BB962C8B-B14F-4D97-AF65-F5344CB8AC3E}">
        <p14:creationId xmlns:p14="http://schemas.microsoft.com/office/powerpoint/2010/main" val="6122916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6E1E294-40C4-45C0-A79A-CBFEDD9354AE}" type="slidenum">
              <a:rPr lang="en-GB" smtClean="0"/>
              <a:t>8</a:t>
            </a:fld>
            <a:endParaRPr lang="en-GB"/>
          </a:p>
        </p:txBody>
      </p:sp>
    </p:spTree>
    <p:extLst>
      <p:ext uri="{BB962C8B-B14F-4D97-AF65-F5344CB8AC3E}">
        <p14:creationId xmlns:p14="http://schemas.microsoft.com/office/powerpoint/2010/main" val="26791455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6E1E294-40C4-45C0-A79A-CBFEDD9354AE}" type="slidenum">
              <a:rPr lang="en-GB" smtClean="0"/>
              <a:t>10</a:t>
            </a:fld>
            <a:endParaRPr lang="en-GB"/>
          </a:p>
        </p:txBody>
      </p:sp>
    </p:spTree>
    <p:extLst>
      <p:ext uri="{BB962C8B-B14F-4D97-AF65-F5344CB8AC3E}">
        <p14:creationId xmlns:p14="http://schemas.microsoft.com/office/powerpoint/2010/main" val="41281727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6E1E294-40C4-45C0-A79A-CBFEDD9354AE}" type="slidenum">
              <a:rPr lang="en-GB" smtClean="0"/>
              <a:t>12</a:t>
            </a:fld>
            <a:endParaRPr lang="en-GB"/>
          </a:p>
        </p:txBody>
      </p:sp>
    </p:spTree>
    <p:extLst>
      <p:ext uri="{BB962C8B-B14F-4D97-AF65-F5344CB8AC3E}">
        <p14:creationId xmlns:p14="http://schemas.microsoft.com/office/powerpoint/2010/main" val="33894170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6E1E294-40C4-45C0-A79A-CBFEDD9354AE}" type="slidenum">
              <a:rPr lang="en-GB" smtClean="0"/>
              <a:t>13</a:t>
            </a:fld>
            <a:endParaRPr lang="en-GB"/>
          </a:p>
        </p:txBody>
      </p:sp>
    </p:spTree>
    <p:extLst>
      <p:ext uri="{BB962C8B-B14F-4D97-AF65-F5344CB8AC3E}">
        <p14:creationId xmlns:p14="http://schemas.microsoft.com/office/powerpoint/2010/main" val="1988616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6E1E294-40C4-45C0-A79A-CBFEDD9354AE}" type="slidenum">
              <a:rPr lang="en-GB" smtClean="0"/>
              <a:t>15</a:t>
            </a:fld>
            <a:endParaRPr lang="en-GB"/>
          </a:p>
        </p:txBody>
      </p:sp>
    </p:spTree>
    <p:extLst>
      <p:ext uri="{BB962C8B-B14F-4D97-AF65-F5344CB8AC3E}">
        <p14:creationId xmlns:p14="http://schemas.microsoft.com/office/powerpoint/2010/main" val="3412472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7A6071-C988-4F42-ABCA-C296D0ACC94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1BD18C33-4F58-4ED1-A014-43FD4F9623E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C1293623-933C-4B0A-A701-7D5EF87B272A}"/>
              </a:ext>
            </a:extLst>
          </p:cNvPr>
          <p:cNvSpPr>
            <a:spLocks noGrp="1"/>
          </p:cNvSpPr>
          <p:nvPr>
            <p:ph type="dt" sz="half" idx="10"/>
          </p:nvPr>
        </p:nvSpPr>
        <p:spPr/>
        <p:txBody>
          <a:bodyPr/>
          <a:lstStyle/>
          <a:p>
            <a:fld id="{9DB2ABE7-9F51-45CD-897D-5716121720B2}" type="datetimeFigureOut">
              <a:rPr lang="en-GB" smtClean="0"/>
              <a:t>13/05/2018</a:t>
            </a:fld>
            <a:endParaRPr lang="en-GB"/>
          </a:p>
        </p:txBody>
      </p:sp>
      <p:sp>
        <p:nvSpPr>
          <p:cNvPr id="5" name="Footer Placeholder 4">
            <a:extLst>
              <a:ext uri="{FF2B5EF4-FFF2-40B4-BE49-F238E27FC236}">
                <a16:creationId xmlns:a16="http://schemas.microsoft.com/office/drawing/2014/main" id="{BCD03BFD-171D-4FB9-A4A7-71B4DAE1D9B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1269BCE-18A8-46B0-B54C-081D0F7C80E3}"/>
              </a:ext>
            </a:extLst>
          </p:cNvPr>
          <p:cNvSpPr>
            <a:spLocks noGrp="1"/>
          </p:cNvSpPr>
          <p:nvPr>
            <p:ph type="sldNum" sz="quarter" idx="12"/>
          </p:nvPr>
        </p:nvSpPr>
        <p:spPr/>
        <p:txBody>
          <a:bodyPr/>
          <a:lstStyle/>
          <a:p>
            <a:fld id="{50F3115D-7F59-41E9-B3FB-BCC90CD605FB}" type="slidenum">
              <a:rPr lang="en-GB" smtClean="0"/>
              <a:t>‹#›</a:t>
            </a:fld>
            <a:endParaRPr lang="en-GB"/>
          </a:p>
        </p:txBody>
      </p:sp>
    </p:spTree>
    <p:extLst>
      <p:ext uri="{BB962C8B-B14F-4D97-AF65-F5344CB8AC3E}">
        <p14:creationId xmlns:p14="http://schemas.microsoft.com/office/powerpoint/2010/main" val="25645044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97C2B8-6138-4368-872B-3C7308D696D7}"/>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4FE39F98-43E2-4F5C-8D2E-48E577DD50C0}"/>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FBAF0E2-CC07-4726-B44A-F0FA2C9E8F48}"/>
              </a:ext>
            </a:extLst>
          </p:cNvPr>
          <p:cNvSpPr>
            <a:spLocks noGrp="1"/>
          </p:cNvSpPr>
          <p:nvPr>
            <p:ph type="dt" sz="half" idx="10"/>
          </p:nvPr>
        </p:nvSpPr>
        <p:spPr/>
        <p:txBody>
          <a:bodyPr/>
          <a:lstStyle/>
          <a:p>
            <a:fld id="{9DB2ABE7-9F51-45CD-897D-5716121720B2}" type="datetimeFigureOut">
              <a:rPr lang="en-GB" smtClean="0"/>
              <a:t>13/05/2018</a:t>
            </a:fld>
            <a:endParaRPr lang="en-GB"/>
          </a:p>
        </p:txBody>
      </p:sp>
      <p:sp>
        <p:nvSpPr>
          <p:cNvPr id="5" name="Footer Placeholder 4">
            <a:extLst>
              <a:ext uri="{FF2B5EF4-FFF2-40B4-BE49-F238E27FC236}">
                <a16:creationId xmlns:a16="http://schemas.microsoft.com/office/drawing/2014/main" id="{0300CCDC-77FA-4976-8504-048FA44BC16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F0665341-250E-4853-9C49-30CA2BD2D829}"/>
              </a:ext>
            </a:extLst>
          </p:cNvPr>
          <p:cNvSpPr>
            <a:spLocks noGrp="1"/>
          </p:cNvSpPr>
          <p:nvPr>
            <p:ph type="sldNum" sz="quarter" idx="12"/>
          </p:nvPr>
        </p:nvSpPr>
        <p:spPr/>
        <p:txBody>
          <a:bodyPr/>
          <a:lstStyle/>
          <a:p>
            <a:fld id="{50F3115D-7F59-41E9-B3FB-BCC90CD605FB}" type="slidenum">
              <a:rPr lang="en-GB" smtClean="0"/>
              <a:t>‹#›</a:t>
            </a:fld>
            <a:endParaRPr lang="en-GB"/>
          </a:p>
        </p:txBody>
      </p:sp>
    </p:spTree>
    <p:extLst>
      <p:ext uri="{BB962C8B-B14F-4D97-AF65-F5344CB8AC3E}">
        <p14:creationId xmlns:p14="http://schemas.microsoft.com/office/powerpoint/2010/main" val="9361934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5C797D9-FEE0-4D48-AB25-931668ED273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367DD6A0-EEC9-4023-98BE-F2AC2C004D4F}"/>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52255D1-01E6-45E5-9EA2-2DFA25923720}"/>
              </a:ext>
            </a:extLst>
          </p:cNvPr>
          <p:cNvSpPr>
            <a:spLocks noGrp="1"/>
          </p:cNvSpPr>
          <p:nvPr>
            <p:ph type="dt" sz="half" idx="10"/>
          </p:nvPr>
        </p:nvSpPr>
        <p:spPr/>
        <p:txBody>
          <a:bodyPr/>
          <a:lstStyle/>
          <a:p>
            <a:fld id="{9DB2ABE7-9F51-45CD-897D-5716121720B2}" type="datetimeFigureOut">
              <a:rPr lang="en-GB" smtClean="0"/>
              <a:t>13/05/2018</a:t>
            </a:fld>
            <a:endParaRPr lang="en-GB"/>
          </a:p>
        </p:txBody>
      </p:sp>
      <p:sp>
        <p:nvSpPr>
          <p:cNvPr id="5" name="Footer Placeholder 4">
            <a:extLst>
              <a:ext uri="{FF2B5EF4-FFF2-40B4-BE49-F238E27FC236}">
                <a16:creationId xmlns:a16="http://schemas.microsoft.com/office/drawing/2014/main" id="{5724A10C-B367-42B0-92D7-DE992BB9FB0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C0FC992-2077-4496-A6E8-25878AFD40DF}"/>
              </a:ext>
            </a:extLst>
          </p:cNvPr>
          <p:cNvSpPr>
            <a:spLocks noGrp="1"/>
          </p:cNvSpPr>
          <p:nvPr>
            <p:ph type="sldNum" sz="quarter" idx="12"/>
          </p:nvPr>
        </p:nvSpPr>
        <p:spPr/>
        <p:txBody>
          <a:bodyPr/>
          <a:lstStyle/>
          <a:p>
            <a:fld id="{50F3115D-7F59-41E9-B3FB-BCC90CD605FB}" type="slidenum">
              <a:rPr lang="en-GB" smtClean="0"/>
              <a:t>‹#›</a:t>
            </a:fld>
            <a:endParaRPr lang="en-GB"/>
          </a:p>
        </p:txBody>
      </p:sp>
    </p:spTree>
    <p:extLst>
      <p:ext uri="{BB962C8B-B14F-4D97-AF65-F5344CB8AC3E}">
        <p14:creationId xmlns:p14="http://schemas.microsoft.com/office/powerpoint/2010/main" val="15037665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7F1C7-8FF8-4FC6-900B-817FDBB1EE2F}"/>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41968457-B2DA-4584-A624-48A7CD0A685F}"/>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6B539A96-0505-4253-BE9A-4B5B96F28615}"/>
              </a:ext>
            </a:extLst>
          </p:cNvPr>
          <p:cNvSpPr>
            <a:spLocks noGrp="1"/>
          </p:cNvSpPr>
          <p:nvPr>
            <p:ph type="dt" sz="half" idx="10"/>
          </p:nvPr>
        </p:nvSpPr>
        <p:spPr/>
        <p:txBody>
          <a:bodyPr/>
          <a:lstStyle/>
          <a:p>
            <a:fld id="{9DB2ABE7-9F51-45CD-897D-5716121720B2}" type="datetimeFigureOut">
              <a:rPr lang="en-GB" smtClean="0"/>
              <a:t>13/05/2018</a:t>
            </a:fld>
            <a:endParaRPr lang="en-GB"/>
          </a:p>
        </p:txBody>
      </p:sp>
      <p:sp>
        <p:nvSpPr>
          <p:cNvPr id="5" name="Footer Placeholder 4">
            <a:extLst>
              <a:ext uri="{FF2B5EF4-FFF2-40B4-BE49-F238E27FC236}">
                <a16:creationId xmlns:a16="http://schemas.microsoft.com/office/drawing/2014/main" id="{DF80FD38-A6AC-45CF-83C7-54FAC902E36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8B533F2-AF37-47E1-BFF4-28B2DF7CDFEB}"/>
              </a:ext>
            </a:extLst>
          </p:cNvPr>
          <p:cNvSpPr>
            <a:spLocks noGrp="1"/>
          </p:cNvSpPr>
          <p:nvPr>
            <p:ph type="sldNum" sz="quarter" idx="12"/>
          </p:nvPr>
        </p:nvSpPr>
        <p:spPr/>
        <p:txBody>
          <a:bodyPr/>
          <a:lstStyle/>
          <a:p>
            <a:fld id="{50F3115D-7F59-41E9-B3FB-BCC90CD605FB}" type="slidenum">
              <a:rPr lang="en-GB" smtClean="0"/>
              <a:t>‹#›</a:t>
            </a:fld>
            <a:endParaRPr lang="en-GB"/>
          </a:p>
        </p:txBody>
      </p:sp>
    </p:spTree>
    <p:extLst>
      <p:ext uri="{BB962C8B-B14F-4D97-AF65-F5344CB8AC3E}">
        <p14:creationId xmlns:p14="http://schemas.microsoft.com/office/powerpoint/2010/main" val="15578645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9E71E3-D2F4-42DA-9A12-AD4EFE1376A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18FE14DD-9574-4AE2-92D1-F225BCEF6B4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C24F3AAF-1F15-47AB-A135-2B55CE74F675}"/>
              </a:ext>
            </a:extLst>
          </p:cNvPr>
          <p:cNvSpPr>
            <a:spLocks noGrp="1"/>
          </p:cNvSpPr>
          <p:nvPr>
            <p:ph type="dt" sz="half" idx="10"/>
          </p:nvPr>
        </p:nvSpPr>
        <p:spPr/>
        <p:txBody>
          <a:bodyPr/>
          <a:lstStyle/>
          <a:p>
            <a:fld id="{9DB2ABE7-9F51-45CD-897D-5716121720B2}" type="datetimeFigureOut">
              <a:rPr lang="en-GB" smtClean="0"/>
              <a:t>13/05/2018</a:t>
            </a:fld>
            <a:endParaRPr lang="en-GB"/>
          </a:p>
        </p:txBody>
      </p:sp>
      <p:sp>
        <p:nvSpPr>
          <p:cNvPr id="5" name="Footer Placeholder 4">
            <a:extLst>
              <a:ext uri="{FF2B5EF4-FFF2-40B4-BE49-F238E27FC236}">
                <a16:creationId xmlns:a16="http://schemas.microsoft.com/office/drawing/2014/main" id="{3B3EDBB1-F68D-4BB7-9CD1-847F1386668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D95C333-F7D3-4EF4-A75E-4A3929DCF47D}"/>
              </a:ext>
            </a:extLst>
          </p:cNvPr>
          <p:cNvSpPr>
            <a:spLocks noGrp="1"/>
          </p:cNvSpPr>
          <p:nvPr>
            <p:ph type="sldNum" sz="quarter" idx="12"/>
          </p:nvPr>
        </p:nvSpPr>
        <p:spPr/>
        <p:txBody>
          <a:bodyPr/>
          <a:lstStyle/>
          <a:p>
            <a:fld id="{50F3115D-7F59-41E9-B3FB-BCC90CD605FB}" type="slidenum">
              <a:rPr lang="en-GB" smtClean="0"/>
              <a:t>‹#›</a:t>
            </a:fld>
            <a:endParaRPr lang="en-GB"/>
          </a:p>
        </p:txBody>
      </p:sp>
    </p:spTree>
    <p:extLst>
      <p:ext uri="{BB962C8B-B14F-4D97-AF65-F5344CB8AC3E}">
        <p14:creationId xmlns:p14="http://schemas.microsoft.com/office/powerpoint/2010/main" val="21069143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0DD4C1-8118-43EB-8A60-EBCD94A7F745}"/>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F82FE945-C0A5-4050-93CF-14F196E0114F}"/>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18775A3B-6A74-4929-94DF-1420676BD18A}"/>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F473B196-BE47-44ED-A719-F7582A9D32AF}"/>
              </a:ext>
            </a:extLst>
          </p:cNvPr>
          <p:cNvSpPr>
            <a:spLocks noGrp="1"/>
          </p:cNvSpPr>
          <p:nvPr>
            <p:ph type="dt" sz="half" idx="10"/>
          </p:nvPr>
        </p:nvSpPr>
        <p:spPr/>
        <p:txBody>
          <a:bodyPr/>
          <a:lstStyle/>
          <a:p>
            <a:fld id="{9DB2ABE7-9F51-45CD-897D-5716121720B2}" type="datetimeFigureOut">
              <a:rPr lang="en-GB" smtClean="0"/>
              <a:t>13/05/2018</a:t>
            </a:fld>
            <a:endParaRPr lang="en-GB"/>
          </a:p>
        </p:txBody>
      </p:sp>
      <p:sp>
        <p:nvSpPr>
          <p:cNvPr id="6" name="Footer Placeholder 5">
            <a:extLst>
              <a:ext uri="{FF2B5EF4-FFF2-40B4-BE49-F238E27FC236}">
                <a16:creationId xmlns:a16="http://schemas.microsoft.com/office/drawing/2014/main" id="{6877800D-B2B8-4C22-BFEE-82358FBABFC9}"/>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F82BE75F-AE5B-49C6-8C90-6718AF05E495}"/>
              </a:ext>
            </a:extLst>
          </p:cNvPr>
          <p:cNvSpPr>
            <a:spLocks noGrp="1"/>
          </p:cNvSpPr>
          <p:nvPr>
            <p:ph type="sldNum" sz="quarter" idx="12"/>
          </p:nvPr>
        </p:nvSpPr>
        <p:spPr/>
        <p:txBody>
          <a:bodyPr/>
          <a:lstStyle/>
          <a:p>
            <a:fld id="{50F3115D-7F59-41E9-B3FB-BCC90CD605FB}" type="slidenum">
              <a:rPr lang="en-GB" smtClean="0"/>
              <a:t>‹#›</a:t>
            </a:fld>
            <a:endParaRPr lang="en-GB"/>
          </a:p>
        </p:txBody>
      </p:sp>
    </p:spTree>
    <p:extLst>
      <p:ext uri="{BB962C8B-B14F-4D97-AF65-F5344CB8AC3E}">
        <p14:creationId xmlns:p14="http://schemas.microsoft.com/office/powerpoint/2010/main" val="5640977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C204D3-CE1C-4AF5-A078-63BAF4CCFAFC}"/>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E52A1C06-5EF1-48C0-A21B-F51F27C4E5C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DE0033F6-24CC-4BDF-87C3-B54F6271FEA7}"/>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7901007A-D56E-4394-8005-A5C08B8540D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EE5364BD-8373-45FA-BA4B-2F60C5A03026}"/>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5C15D9CA-B826-45CD-BF05-8F0E925A5E0B}"/>
              </a:ext>
            </a:extLst>
          </p:cNvPr>
          <p:cNvSpPr>
            <a:spLocks noGrp="1"/>
          </p:cNvSpPr>
          <p:nvPr>
            <p:ph type="dt" sz="half" idx="10"/>
          </p:nvPr>
        </p:nvSpPr>
        <p:spPr/>
        <p:txBody>
          <a:bodyPr/>
          <a:lstStyle/>
          <a:p>
            <a:fld id="{9DB2ABE7-9F51-45CD-897D-5716121720B2}" type="datetimeFigureOut">
              <a:rPr lang="en-GB" smtClean="0"/>
              <a:t>13/05/2018</a:t>
            </a:fld>
            <a:endParaRPr lang="en-GB"/>
          </a:p>
        </p:txBody>
      </p:sp>
      <p:sp>
        <p:nvSpPr>
          <p:cNvPr id="8" name="Footer Placeholder 7">
            <a:extLst>
              <a:ext uri="{FF2B5EF4-FFF2-40B4-BE49-F238E27FC236}">
                <a16:creationId xmlns:a16="http://schemas.microsoft.com/office/drawing/2014/main" id="{C65BF095-BC95-4F9E-B0DA-A8A419AB93ED}"/>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8D798CF7-62ED-4CB5-ABCA-C2816DB6116D}"/>
              </a:ext>
            </a:extLst>
          </p:cNvPr>
          <p:cNvSpPr>
            <a:spLocks noGrp="1"/>
          </p:cNvSpPr>
          <p:nvPr>
            <p:ph type="sldNum" sz="quarter" idx="12"/>
          </p:nvPr>
        </p:nvSpPr>
        <p:spPr/>
        <p:txBody>
          <a:bodyPr/>
          <a:lstStyle/>
          <a:p>
            <a:fld id="{50F3115D-7F59-41E9-B3FB-BCC90CD605FB}" type="slidenum">
              <a:rPr lang="en-GB" smtClean="0"/>
              <a:t>‹#›</a:t>
            </a:fld>
            <a:endParaRPr lang="en-GB"/>
          </a:p>
        </p:txBody>
      </p:sp>
    </p:spTree>
    <p:extLst>
      <p:ext uri="{BB962C8B-B14F-4D97-AF65-F5344CB8AC3E}">
        <p14:creationId xmlns:p14="http://schemas.microsoft.com/office/powerpoint/2010/main" val="30551546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ECFC7B-BDCA-4F15-8902-0E34701D728E}"/>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3E891B9A-C917-4EB7-9E65-1F206450BBC6}"/>
              </a:ext>
            </a:extLst>
          </p:cNvPr>
          <p:cNvSpPr>
            <a:spLocks noGrp="1"/>
          </p:cNvSpPr>
          <p:nvPr>
            <p:ph type="dt" sz="half" idx="10"/>
          </p:nvPr>
        </p:nvSpPr>
        <p:spPr/>
        <p:txBody>
          <a:bodyPr/>
          <a:lstStyle/>
          <a:p>
            <a:fld id="{9DB2ABE7-9F51-45CD-897D-5716121720B2}" type="datetimeFigureOut">
              <a:rPr lang="en-GB" smtClean="0"/>
              <a:t>13/05/2018</a:t>
            </a:fld>
            <a:endParaRPr lang="en-GB"/>
          </a:p>
        </p:txBody>
      </p:sp>
      <p:sp>
        <p:nvSpPr>
          <p:cNvPr id="4" name="Footer Placeholder 3">
            <a:extLst>
              <a:ext uri="{FF2B5EF4-FFF2-40B4-BE49-F238E27FC236}">
                <a16:creationId xmlns:a16="http://schemas.microsoft.com/office/drawing/2014/main" id="{D1205D90-84B7-4913-BA9D-054D5DD3C7E5}"/>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FEFCE52E-7564-48F4-8ED2-AFA1D8110F75}"/>
              </a:ext>
            </a:extLst>
          </p:cNvPr>
          <p:cNvSpPr>
            <a:spLocks noGrp="1"/>
          </p:cNvSpPr>
          <p:nvPr>
            <p:ph type="sldNum" sz="quarter" idx="12"/>
          </p:nvPr>
        </p:nvSpPr>
        <p:spPr/>
        <p:txBody>
          <a:bodyPr/>
          <a:lstStyle/>
          <a:p>
            <a:fld id="{50F3115D-7F59-41E9-B3FB-BCC90CD605FB}" type="slidenum">
              <a:rPr lang="en-GB" smtClean="0"/>
              <a:t>‹#›</a:t>
            </a:fld>
            <a:endParaRPr lang="en-GB"/>
          </a:p>
        </p:txBody>
      </p:sp>
    </p:spTree>
    <p:extLst>
      <p:ext uri="{BB962C8B-B14F-4D97-AF65-F5344CB8AC3E}">
        <p14:creationId xmlns:p14="http://schemas.microsoft.com/office/powerpoint/2010/main" val="18499747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B05D253-8675-4F74-A904-8D52141D8AEF}"/>
              </a:ext>
            </a:extLst>
          </p:cNvPr>
          <p:cNvSpPr>
            <a:spLocks noGrp="1"/>
          </p:cNvSpPr>
          <p:nvPr>
            <p:ph type="dt" sz="half" idx="10"/>
          </p:nvPr>
        </p:nvSpPr>
        <p:spPr/>
        <p:txBody>
          <a:bodyPr/>
          <a:lstStyle/>
          <a:p>
            <a:fld id="{9DB2ABE7-9F51-45CD-897D-5716121720B2}" type="datetimeFigureOut">
              <a:rPr lang="en-GB" smtClean="0"/>
              <a:t>13/05/2018</a:t>
            </a:fld>
            <a:endParaRPr lang="en-GB"/>
          </a:p>
        </p:txBody>
      </p:sp>
      <p:sp>
        <p:nvSpPr>
          <p:cNvPr id="3" name="Footer Placeholder 2">
            <a:extLst>
              <a:ext uri="{FF2B5EF4-FFF2-40B4-BE49-F238E27FC236}">
                <a16:creationId xmlns:a16="http://schemas.microsoft.com/office/drawing/2014/main" id="{5B3FB4CA-9CC6-417F-9C57-E3DFF34E23B4}"/>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B1B5E384-65D2-49B6-901D-051DFEB55ED5}"/>
              </a:ext>
            </a:extLst>
          </p:cNvPr>
          <p:cNvSpPr>
            <a:spLocks noGrp="1"/>
          </p:cNvSpPr>
          <p:nvPr>
            <p:ph type="sldNum" sz="quarter" idx="12"/>
          </p:nvPr>
        </p:nvSpPr>
        <p:spPr/>
        <p:txBody>
          <a:bodyPr/>
          <a:lstStyle/>
          <a:p>
            <a:fld id="{50F3115D-7F59-41E9-B3FB-BCC90CD605FB}" type="slidenum">
              <a:rPr lang="en-GB" smtClean="0"/>
              <a:t>‹#›</a:t>
            </a:fld>
            <a:endParaRPr lang="en-GB"/>
          </a:p>
        </p:txBody>
      </p:sp>
    </p:spTree>
    <p:extLst>
      <p:ext uri="{BB962C8B-B14F-4D97-AF65-F5344CB8AC3E}">
        <p14:creationId xmlns:p14="http://schemas.microsoft.com/office/powerpoint/2010/main" val="4384480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11DB31-3739-4FEE-BB14-15533147EED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7C40E15A-1905-4909-A6B3-E55ABD7A66F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EF25BA93-364C-4F61-884B-B08F56E76B3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A60F195-C0B6-4EFC-9EC5-F6709D6368CC}"/>
              </a:ext>
            </a:extLst>
          </p:cNvPr>
          <p:cNvSpPr>
            <a:spLocks noGrp="1"/>
          </p:cNvSpPr>
          <p:nvPr>
            <p:ph type="dt" sz="half" idx="10"/>
          </p:nvPr>
        </p:nvSpPr>
        <p:spPr/>
        <p:txBody>
          <a:bodyPr/>
          <a:lstStyle/>
          <a:p>
            <a:fld id="{9DB2ABE7-9F51-45CD-897D-5716121720B2}" type="datetimeFigureOut">
              <a:rPr lang="en-GB" smtClean="0"/>
              <a:t>13/05/2018</a:t>
            </a:fld>
            <a:endParaRPr lang="en-GB"/>
          </a:p>
        </p:txBody>
      </p:sp>
      <p:sp>
        <p:nvSpPr>
          <p:cNvPr id="6" name="Footer Placeholder 5">
            <a:extLst>
              <a:ext uri="{FF2B5EF4-FFF2-40B4-BE49-F238E27FC236}">
                <a16:creationId xmlns:a16="http://schemas.microsoft.com/office/drawing/2014/main" id="{8CE19054-F842-434F-9C33-84871AFCE278}"/>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192E5D1F-45F7-4DFC-AC56-556F44F0449E}"/>
              </a:ext>
            </a:extLst>
          </p:cNvPr>
          <p:cNvSpPr>
            <a:spLocks noGrp="1"/>
          </p:cNvSpPr>
          <p:nvPr>
            <p:ph type="sldNum" sz="quarter" idx="12"/>
          </p:nvPr>
        </p:nvSpPr>
        <p:spPr/>
        <p:txBody>
          <a:bodyPr/>
          <a:lstStyle/>
          <a:p>
            <a:fld id="{50F3115D-7F59-41E9-B3FB-BCC90CD605FB}" type="slidenum">
              <a:rPr lang="en-GB" smtClean="0"/>
              <a:t>‹#›</a:t>
            </a:fld>
            <a:endParaRPr lang="en-GB"/>
          </a:p>
        </p:txBody>
      </p:sp>
    </p:spTree>
    <p:extLst>
      <p:ext uri="{BB962C8B-B14F-4D97-AF65-F5344CB8AC3E}">
        <p14:creationId xmlns:p14="http://schemas.microsoft.com/office/powerpoint/2010/main" val="306220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8EBCCB-A6AC-463E-80CE-98A60FBB3A1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BBB2FCCD-1115-4BF3-8AD8-34BB2CE4B40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33134DEB-4111-4DA9-8C2B-9B622963872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6DD2608-A3A8-4EA5-BF3E-BCACE68F815F}"/>
              </a:ext>
            </a:extLst>
          </p:cNvPr>
          <p:cNvSpPr>
            <a:spLocks noGrp="1"/>
          </p:cNvSpPr>
          <p:nvPr>
            <p:ph type="dt" sz="half" idx="10"/>
          </p:nvPr>
        </p:nvSpPr>
        <p:spPr/>
        <p:txBody>
          <a:bodyPr/>
          <a:lstStyle/>
          <a:p>
            <a:fld id="{9DB2ABE7-9F51-45CD-897D-5716121720B2}" type="datetimeFigureOut">
              <a:rPr lang="en-GB" smtClean="0"/>
              <a:t>13/05/2018</a:t>
            </a:fld>
            <a:endParaRPr lang="en-GB"/>
          </a:p>
        </p:txBody>
      </p:sp>
      <p:sp>
        <p:nvSpPr>
          <p:cNvPr id="6" name="Footer Placeholder 5">
            <a:extLst>
              <a:ext uri="{FF2B5EF4-FFF2-40B4-BE49-F238E27FC236}">
                <a16:creationId xmlns:a16="http://schemas.microsoft.com/office/drawing/2014/main" id="{D5A66F50-74D7-4B1E-87D6-687460BED318}"/>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0F38EDC-0B9F-4164-B5E5-0C47B4E1D36F}"/>
              </a:ext>
            </a:extLst>
          </p:cNvPr>
          <p:cNvSpPr>
            <a:spLocks noGrp="1"/>
          </p:cNvSpPr>
          <p:nvPr>
            <p:ph type="sldNum" sz="quarter" idx="12"/>
          </p:nvPr>
        </p:nvSpPr>
        <p:spPr/>
        <p:txBody>
          <a:bodyPr/>
          <a:lstStyle/>
          <a:p>
            <a:fld id="{50F3115D-7F59-41E9-B3FB-BCC90CD605FB}" type="slidenum">
              <a:rPr lang="en-GB" smtClean="0"/>
              <a:t>‹#›</a:t>
            </a:fld>
            <a:endParaRPr lang="en-GB"/>
          </a:p>
        </p:txBody>
      </p:sp>
    </p:spTree>
    <p:extLst>
      <p:ext uri="{BB962C8B-B14F-4D97-AF65-F5344CB8AC3E}">
        <p14:creationId xmlns:p14="http://schemas.microsoft.com/office/powerpoint/2010/main" val="18047610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FB6EF20-B235-40E3-96A0-0B0177466EA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8C15AE3B-DF96-4D09-98B5-261312AF6BC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3669FEB6-1EA8-4C75-A83D-C09F46AFCF4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DB2ABE7-9F51-45CD-897D-5716121720B2}" type="datetimeFigureOut">
              <a:rPr lang="en-GB" smtClean="0"/>
              <a:t>13/05/2018</a:t>
            </a:fld>
            <a:endParaRPr lang="en-GB"/>
          </a:p>
        </p:txBody>
      </p:sp>
      <p:sp>
        <p:nvSpPr>
          <p:cNvPr id="5" name="Footer Placeholder 4">
            <a:extLst>
              <a:ext uri="{FF2B5EF4-FFF2-40B4-BE49-F238E27FC236}">
                <a16:creationId xmlns:a16="http://schemas.microsoft.com/office/drawing/2014/main" id="{6CCB5F5E-B78F-4E35-A725-AA6634A614E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939DA6EC-38B2-4F45-B133-215C556EE61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0F3115D-7F59-41E9-B3FB-BCC90CD605FB}" type="slidenum">
              <a:rPr lang="en-GB" smtClean="0"/>
              <a:t>‹#›</a:t>
            </a:fld>
            <a:endParaRPr lang="en-GB"/>
          </a:p>
        </p:txBody>
      </p:sp>
    </p:spTree>
    <p:extLst>
      <p:ext uri="{BB962C8B-B14F-4D97-AF65-F5344CB8AC3E}">
        <p14:creationId xmlns:p14="http://schemas.microsoft.com/office/powerpoint/2010/main" val="18232907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9E2E5B-BBF1-49A8-A4CA-982B3B2B683B}"/>
              </a:ext>
            </a:extLst>
          </p:cNvPr>
          <p:cNvSpPr>
            <a:spLocks noGrp="1"/>
          </p:cNvSpPr>
          <p:nvPr>
            <p:ph type="ctrTitle"/>
          </p:nvPr>
        </p:nvSpPr>
        <p:spPr/>
        <p:txBody>
          <a:bodyPr/>
          <a:lstStyle/>
          <a:p>
            <a:r>
              <a:rPr lang="en-GB" dirty="0"/>
              <a:t>Poker Coach</a:t>
            </a:r>
          </a:p>
        </p:txBody>
      </p:sp>
      <p:sp>
        <p:nvSpPr>
          <p:cNvPr id="3" name="Subtitle 2">
            <a:extLst>
              <a:ext uri="{FF2B5EF4-FFF2-40B4-BE49-F238E27FC236}">
                <a16:creationId xmlns:a16="http://schemas.microsoft.com/office/drawing/2014/main" id="{8D73659A-D894-48B1-8217-23C62EF7B480}"/>
              </a:ext>
            </a:extLst>
          </p:cNvPr>
          <p:cNvSpPr>
            <a:spLocks noGrp="1"/>
          </p:cNvSpPr>
          <p:nvPr>
            <p:ph type="subTitle" idx="1"/>
          </p:nvPr>
        </p:nvSpPr>
        <p:spPr/>
        <p:txBody>
          <a:bodyPr/>
          <a:lstStyle/>
          <a:p>
            <a:r>
              <a:rPr lang="en-GB" dirty="0"/>
              <a:t>Alexander Treacy – S15106436</a:t>
            </a:r>
          </a:p>
        </p:txBody>
      </p:sp>
    </p:spTree>
    <p:extLst>
      <p:ext uri="{BB962C8B-B14F-4D97-AF65-F5344CB8AC3E}">
        <p14:creationId xmlns:p14="http://schemas.microsoft.com/office/powerpoint/2010/main" val="40803335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552A74-1CCE-4A36-BC0D-E7FC32DB5CBF}"/>
              </a:ext>
            </a:extLst>
          </p:cNvPr>
          <p:cNvSpPr>
            <a:spLocks noGrp="1"/>
          </p:cNvSpPr>
          <p:nvPr>
            <p:ph type="title"/>
          </p:nvPr>
        </p:nvSpPr>
        <p:spPr/>
        <p:txBody>
          <a:bodyPr/>
          <a:lstStyle/>
          <a:p>
            <a:r>
              <a:rPr lang="en-GB" dirty="0"/>
              <a:t>Creating the hand</a:t>
            </a:r>
          </a:p>
        </p:txBody>
      </p:sp>
      <p:sp>
        <p:nvSpPr>
          <p:cNvPr id="3" name="Content Placeholder 2">
            <a:extLst>
              <a:ext uri="{FF2B5EF4-FFF2-40B4-BE49-F238E27FC236}">
                <a16:creationId xmlns:a16="http://schemas.microsoft.com/office/drawing/2014/main" id="{51C9BCCB-BB6A-4B2F-BF8F-4EA4816C43D9}"/>
              </a:ext>
            </a:extLst>
          </p:cNvPr>
          <p:cNvSpPr>
            <a:spLocks noGrp="1"/>
          </p:cNvSpPr>
          <p:nvPr>
            <p:ph idx="1"/>
          </p:nvPr>
        </p:nvSpPr>
        <p:spPr>
          <a:xfrm>
            <a:off x="838200" y="1825625"/>
            <a:ext cx="6880412" cy="4351338"/>
          </a:xfrm>
        </p:spPr>
        <p:txBody>
          <a:bodyPr>
            <a:normAutofit lnSpcReduction="10000"/>
          </a:bodyPr>
          <a:lstStyle/>
          <a:p>
            <a:r>
              <a:rPr lang="en-GB" dirty="0"/>
              <a:t>An array of cards is created for the 5 cards in the river and the 2 in the hand (7).</a:t>
            </a:r>
          </a:p>
          <a:p>
            <a:r>
              <a:rPr lang="en-GB" dirty="0"/>
              <a:t>1-6 represent all of the possible hands from high card (lowest value hand) to royal flush (highest value hand).</a:t>
            </a:r>
          </a:p>
          <a:p>
            <a:r>
              <a:rPr lang="en-GB" dirty="0"/>
              <a:t>This includes the value for a 2 pair and a 3 of a kind as they all include the same rank of card with different suits (see code).</a:t>
            </a:r>
          </a:p>
          <a:p>
            <a:r>
              <a:rPr lang="en-GB" dirty="0"/>
              <a:t>For the tie scenario the user will win in the case of a pair. To even this out the 2 pair will be won by the opponent.</a:t>
            </a:r>
          </a:p>
        </p:txBody>
      </p:sp>
      <p:pic>
        <p:nvPicPr>
          <p:cNvPr id="5" name="Picture 4">
            <a:extLst>
              <a:ext uri="{FF2B5EF4-FFF2-40B4-BE49-F238E27FC236}">
                <a16:creationId xmlns:a16="http://schemas.microsoft.com/office/drawing/2014/main" id="{C384F03C-2249-44B4-B8BD-5CC77D5A5810}"/>
              </a:ext>
            </a:extLst>
          </p:cNvPr>
          <p:cNvPicPr>
            <a:picLocks noChangeAspect="1"/>
          </p:cNvPicPr>
          <p:nvPr/>
        </p:nvPicPr>
        <p:blipFill rotWithShape="1">
          <a:blip r:embed="rId3"/>
          <a:srcRect l="6249" t="16389" r="70938" b="9930"/>
          <a:stretch/>
        </p:blipFill>
        <p:spPr>
          <a:xfrm>
            <a:off x="8572501" y="681037"/>
            <a:ext cx="2781299" cy="5053013"/>
          </a:xfrm>
          <a:prstGeom prst="rect">
            <a:avLst/>
          </a:prstGeom>
        </p:spPr>
      </p:pic>
    </p:spTree>
    <p:extLst>
      <p:ext uri="{BB962C8B-B14F-4D97-AF65-F5344CB8AC3E}">
        <p14:creationId xmlns:p14="http://schemas.microsoft.com/office/powerpoint/2010/main" val="35283183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EC10FD-798F-4D69-95F3-2B498B6E6676}"/>
              </a:ext>
            </a:extLst>
          </p:cNvPr>
          <p:cNvSpPr>
            <a:spLocks noGrp="1"/>
          </p:cNvSpPr>
          <p:nvPr>
            <p:ph type="title"/>
          </p:nvPr>
        </p:nvSpPr>
        <p:spPr/>
        <p:txBody>
          <a:bodyPr/>
          <a:lstStyle/>
          <a:p>
            <a:r>
              <a:rPr lang="en-GB" dirty="0"/>
              <a:t>Check for pairs</a:t>
            </a:r>
          </a:p>
        </p:txBody>
      </p:sp>
      <p:sp>
        <p:nvSpPr>
          <p:cNvPr id="3" name="Content Placeholder 2">
            <a:extLst>
              <a:ext uri="{FF2B5EF4-FFF2-40B4-BE49-F238E27FC236}">
                <a16:creationId xmlns:a16="http://schemas.microsoft.com/office/drawing/2014/main" id="{ACA6D7A0-7F21-4B2E-A9AF-CF88F92CC734}"/>
              </a:ext>
            </a:extLst>
          </p:cNvPr>
          <p:cNvSpPr>
            <a:spLocks noGrp="1"/>
          </p:cNvSpPr>
          <p:nvPr>
            <p:ph idx="1"/>
          </p:nvPr>
        </p:nvSpPr>
        <p:spPr>
          <a:xfrm>
            <a:off x="838200" y="1825625"/>
            <a:ext cx="5065295" cy="4351338"/>
          </a:xfrm>
        </p:spPr>
        <p:txBody>
          <a:bodyPr/>
          <a:lstStyle/>
          <a:p>
            <a:r>
              <a:rPr lang="en-GB" dirty="0"/>
              <a:t>Check for card pairs and check for any cards which have the same rank.</a:t>
            </a:r>
          </a:p>
          <a:p>
            <a:endParaRPr lang="en-GB" dirty="0"/>
          </a:p>
          <a:p>
            <a:r>
              <a:rPr lang="en-GB" dirty="0"/>
              <a:t>If any cards have the same rank then check for how many do and put these in the order of ranks from 0-3 (4 values).</a:t>
            </a:r>
          </a:p>
        </p:txBody>
      </p:sp>
      <p:pic>
        <p:nvPicPr>
          <p:cNvPr id="4" name="Picture 3">
            <a:extLst>
              <a:ext uri="{FF2B5EF4-FFF2-40B4-BE49-F238E27FC236}">
                <a16:creationId xmlns:a16="http://schemas.microsoft.com/office/drawing/2014/main" id="{E5BC90DE-5A73-45B3-9805-47B0B2CD0CE7}"/>
              </a:ext>
            </a:extLst>
          </p:cNvPr>
          <p:cNvPicPr>
            <a:picLocks noChangeAspect="1"/>
          </p:cNvPicPr>
          <p:nvPr/>
        </p:nvPicPr>
        <p:blipFill rotWithShape="1">
          <a:blip r:embed="rId2"/>
          <a:srcRect l="7373" t="18011" r="68799" b="41654"/>
          <a:stretch/>
        </p:blipFill>
        <p:spPr>
          <a:xfrm>
            <a:off x="6867524" y="2045931"/>
            <a:ext cx="4105276" cy="3908869"/>
          </a:xfrm>
          <a:prstGeom prst="rect">
            <a:avLst/>
          </a:prstGeom>
        </p:spPr>
      </p:pic>
    </p:spTree>
    <p:extLst>
      <p:ext uri="{BB962C8B-B14F-4D97-AF65-F5344CB8AC3E}">
        <p14:creationId xmlns:p14="http://schemas.microsoft.com/office/powerpoint/2010/main" val="19631620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4F71C-432D-4B25-ACC5-26FD9D05F238}"/>
              </a:ext>
            </a:extLst>
          </p:cNvPr>
          <p:cNvSpPr>
            <a:spLocks noGrp="1"/>
          </p:cNvSpPr>
          <p:nvPr>
            <p:ph type="title"/>
          </p:nvPr>
        </p:nvSpPr>
        <p:spPr/>
        <p:txBody>
          <a:bodyPr/>
          <a:lstStyle/>
          <a:p>
            <a:r>
              <a:rPr lang="en-GB" dirty="0"/>
              <a:t>Flush and straight</a:t>
            </a:r>
          </a:p>
        </p:txBody>
      </p:sp>
      <p:sp>
        <p:nvSpPr>
          <p:cNvPr id="3" name="Content Placeholder 2">
            <a:extLst>
              <a:ext uri="{FF2B5EF4-FFF2-40B4-BE49-F238E27FC236}">
                <a16:creationId xmlns:a16="http://schemas.microsoft.com/office/drawing/2014/main" id="{85E29C5E-0B88-4BC8-AF2C-4F3B5F65B2D8}"/>
              </a:ext>
            </a:extLst>
          </p:cNvPr>
          <p:cNvSpPr>
            <a:spLocks noGrp="1"/>
          </p:cNvSpPr>
          <p:nvPr>
            <p:ph idx="1"/>
          </p:nvPr>
        </p:nvSpPr>
        <p:spPr>
          <a:xfrm>
            <a:off x="838200" y="1825625"/>
            <a:ext cx="4867275" cy="4351338"/>
          </a:xfrm>
        </p:spPr>
        <p:txBody>
          <a:bodyPr>
            <a:normAutofit lnSpcReduction="10000"/>
          </a:bodyPr>
          <a:lstStyle/>
          <a:p>
            <a:r>
              <a:rPr lang="en-GB" dirty="0"/>
              <a:t>Checking for a flush is simply making the flush variable true until the for loop checks through to see if the cards are the same rank.</a:t>
            </a:r>
          </a:p>
          <a:p>
            <a:r>
              <a:rPr lang="en-GB" dirty="0"/>
              <a:t>As 9 possible cards exist for a straight to start at, the for loop will check if the straight starts at any of those cards and will check if the straight has an ace as the high card.</a:t>
            </a:r>
          </a:p>
          <a:p>
            <a:endParaRPr lang="en-GB" dirty="0"/>
          </a:p>
        </p:txBody>
      </p:sp>
      <p:pic>
        <p:nvPicPr>
          <p:cNvPr id="5" name="Picture 4">
            <a:extLst>
              <a:ext uri="{FF2B5EF4-FFF2-40B4-BE49-F238E27FC236}">
                <a16:creationId xmlns:a16="http://schemas.microsoft.com/office/drawing/2014/main" id="{4E837EEF-0F02-4729-8F68-8BC8F4980637}"/>
              </a:ext>
            </a:extLst>
          </p:cNvPr>
          <p:cNvPicPr>
            <a:picLocks noChangeAspect="1"/>
          </p:cNvPicPr>
          <p:nvPr/>
        </p:nvPicPr>
        <p:blipFill rotWithShape="1">
          <a:blip r:embed="rId3"/>
          <a:srcRect l="8750" t="17779" r="41562" b="15832"/>
          <a:stretch/>
        </p:blipFill>
        <p:spPr>
          <a:xfrm>
            <a:off x="6010275" y="1381125"/>
            <a:ext cx="6057900" cy="4552950"/>
          </a:xfrm>
          <a:prstGeom prst="rect">
            <a:avLst/>
          </a:prstGeom>
        </p:spPr>
      </p:pic>
    </p:spTree>
    <p:extLst>
      <p:ext uri="{BB962C8B-B14F-4D97-AF65-F5344CB8AC3E}">
        <p14:creationId xmlns:p14="http://schemas.microsoft.com/office/powerpoint/2010/main" val="40534425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5774C1-D695-45A9-9018-40FA75E1FB45}"/>
              </a:ext>
            </a:extLst>
          </p:cNvPr>
          <p:cNvSpPr>
            <a:spLocks noGrp="1"/>
          </p:cNvSpPr>
          <p:nvPr>
            <p:ph type="title"/>
          </p:nvPr>
        </p:nvSpPr>
        <p:spPr/>
        <p:txBody>
          <a:bodyPr/>
          <a:lstStyle/>
          <a:p>
            <a:r>
              <a:rPr lang="en-GB" dirty="0"/>
              <a:t>Checking hand rank</a:t>
            </a:r>
          </a:p>
        </p:txBody>
      </p:sp>
      <p:sp>
        <p:nvSpPr>
          <p:cNvPr id="3" name="Content Placeholder 2">
            <a:extLst>
              <a:ext uri="{FF2B5EF4-FFF2-40B4-BE49-F238E27FC236}">
                <a16:creationId xmlns:a16="http://schemas.microsoft.com/office/drawing/2014/main" id="{B45ED4FA-9959-4F5B-B7C7-C8861572A369}"/>
              </a:ext>
            </a:extLst>
          </p:cNvPr>
          <p:cNvSpPr>
            <a:spLocks noGrp="1"/>
          </p:cNvSpPr>
          <p:nvPr>
            <p:ph idx="1"/>
          </p:nvPr>
        </p:nvSpPr>
        <p:spPr>
          <a:xfrm>
            <a:off x="838200" y="1825625"/>
            <a:ext cx="7115175" cy="4351338"/>
          </a:xfrm>
        </p:spPr>
        <p:txBody>
          <a:bodyPr>
            <a:normAutofit lnSpcReduction="10000"/>
          </a:bodyPr>
          <a:lstStyle/>
          <a:p>
            <a:r>
              <a:rPr lang="en-GB" dirty="0"/>
              <a:t>To check the hand rank, firstly the rank needs to be stored in an array as the rank will vary between a high card (1) and a straight flush (7).</a:t>
            </a:r>
          </a:p>
          <a:p>
            <a:r>
              <a:rPr lang="en-GB" dirty="0"/>
              <a:t>The variable “</a:t>
            </a:r>
            <a:r>
              <a:rPr lang="en-GB" dirty="0" err="1"/>
              <a:t>sameCards</a:t>
            </a:r>
            <a:r>
              <a:rPr lang="en-GB" dirty="0"/>
              <a:t>” is used to </a:t>
            </a:r>
            <a:r>
              <a:rPr lang="en-GB" dirty="0" err="1"/>
              <a:t>chec</a:t>
            </a:r>
            <a:r>
              <a:rPr lang="en-GB" dirty="0"/>
              <a:t> whether cards are a match. This will be used throughout eh application to check for specific hands.</a:t>
            </a:r>
          </a:p>
          <a:p>
            <a:r>
              <a:rPr lang="en-GB" dirty="0"/>
              <a:t>Firstly, the hand will be evaluated and then if statements will be performed to check if the matches on of the card ranks.</a:t>
            </a:r>
          </a:p>
        </p:txBody>
      </p:sp>
      <p:pic>
        <p:nvPicPr>
          <p:cNvPr id="4" name="Picture 3">
            <a:extLst>
              <a:ext uri="{FF2B5EF4-FFF2-40B4-BE49-F238E27FC236}">
                <a16:creationId xmlns:a16="http://schemas.microsoft.com/office/drawing/2014/main" id="{1F08AA4D-05AE-4996-B78C-78BF28EF7457}"/>
              </a:ext>
            </a:extLst>
          </p:cNvPr>
          <p:cNvPicPr>
            <a:picLocks noChangeAspect="1"/>
          </p:cNvPicPr>
          <p:nvPr/>
        </p:nvPicPr>
        <p:blipFill rotWithShape="1">
          <a:blip r:embed="rId3"/>
          <a:srcRect l="8672" t="17500" r="72500" b="13333"/>
          <a:stretch/>
        </p:blipFill>
        <p:spPr>
          <a:xfrm>
            <a:off x="8248649" y="365125"/>
            <a:ext cx="3105151" cy="6416453"/>
          </a:xfrm>
          <a:prstGeom prst="rect">
            <a:avLst/>
          </a:prstGeom>
        </p:spPr>
      </p:pic>
    </p:spTree>
    <p:extLst>
      <p:ext uri="{BB962C8B-B14F-4D97-AF65-F5344CB8AC3E}">
        <p14:creationId xmlns:p14="http://schemas.microsoft.com/office/powerpoint/2010/main" val="11002088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C9D126-4551-4891-8412-4F7A4F6DC1C2}"/>
              </a:ext>
            </a:extLst>
          </p:cNvPr>
          <p:cNvSpPr>
            <a:spLocks noGrp="1"/>
          </p:cNvSpPr>
          <p:nvPr>
            <p:ph type="title"/>
          </p:nvPr>
        </p:nvSpPr>
        <p:spPr/>
        <p:txBody>
          <a:bodyPr/>
          <a:lstStyle/>
          <a:p>
            <a:r>
              <a:rPr lang="en-GB" dirty="0"/>
              <a:t>Hands and rankings</a:t>
            </a:r>
          </a:p>
        </p:txBody>
      </p:sp>
      <p:sp>
        <p:nvSpPr>
          <p:cNvPr id="3" name="Content Placeholder 2">
            <a:extLst>
              <a:ext uri="{FF2B5EF4-FFF2-40B4-BE49-F238E27FC236}">
                <a16:creationId xmlns:a16="http://schemas.microsoft.com/office/drawing/2014/main" id="{40ED2733-386C-44BB-A177-EE93B84E61E5}"/>
              </a:ext>
            </a:extLst>
          </p:cNvPr>
          <p:cNvSpPr>
            <a:spLocks noGrp="1"/>
          </p:cNvSpPr>
          <p:nvPr>
            <p:ph idx="1"/>
          </p:nvPr>
        </p:nvSpPr>
        <p:spPr>
          <a:xfrm>
            <a:off x="838200" y="1825625"/>
            <a:ext cx="5917163" cy="4351338"/>
          </a:xfrm>
        </p:spPr>
        <p:txBody>
          <a:bodyPr/>
          <a:lstStyle/>
          <a:p>
            <a:r>
              <a:rPr lang="en-GB" dirty="0"/>
              <a:t>When </a:t>
            </a:r>
            <a:r>
              <a:rPr lang="en-GB" dirty="0" err="1"/>
              <a:t>cardVal</a:t>
            </a:r>
            <a:r>
              <a:rPr lang="en-GB" dirty="0"/>
              <a:t> is equal to 1 then check the card value against the large/</a:t>
            </a:r>
            <a:r>
              <a:rPr lang="en-GB" dirty="0" err="1"/>
              <a:t>smallGroupRank</a:t>
            </a:r>
            <a:r>
              <a:rPr lang="en-GB" dirty="0"/>
              <a:t> to check for the higher ranking card.</a:t>
            </a:r>
          </a:p>
        </p:txBody>
      </p:sp>
      <p:pic>
        <p:nvPicPr>
          <p:cNvPr id="4" name="Picture 3">
            <a:extLst>
              <a:ext uri="{FF2B5EF4-FFF2-40B4-BE49-F238E27FC236}">
                <a16:creationId xmlns:a16="http://schemas.microsoft.com/office/drawing/2014/main" id="{92F76310-6053-4A4B-8225-7EFC77BCB4A5}"/>
              </a:ext>
            </a:extLst>
          </p:cNvPr>
          <p:cNvPicPr>
            <a:picLocks noChangeAspect="1"/>
          </p:cNvPicPr>
          <p:nvPr/>
        </p:nvPicPr>
        <p:blipFill rotWithShape="1">
          <a:blip r:embed="rId2"/>
          <a:srcRect l="58546" t="21497" r="1275" b="9930"/>
          <a:stretch/>
        </p:blipFill>
        <p:spPr>
          <a:xfrm>
            <a:off x="7025950" y="839754"/>
            <a:ext cx="4898572" cy="4702727"/>
          </a:xfrm>
          <a:prstGeom prst="rect">
            <a:avLst/>
          </a:prstGeom>
        </p:spPr>
      </p:pic>
    </p:spTree>
    <p:extLst>
      <p:ext uri="{BB962C8B-B14F-4D97-AF65-F5344CB8AC3E}">
        <p14:creationId xmlns:p14="http://schemas.microsoft.com/office/powerpoint/2010/main" val="40128072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6063F9-2A79-41AF-8408-10DC005F35FD}"/>
              </a:ext>
            </a:extLst>
          </p:cNvPr>
          <p:cNvSpPr>
            <a:spLocks noGrp="1"/>
          </p:cNvSpPr>
          <p:nvPr>
            <p:ph type="title"/>
          </p:nvPr>
        </p:nvSpPr>
        <p:spPr/>
        <p:txBody>
          <a:bodyPr/>
          <a:lstStyle/>
          <a:p>
            <a:r>
              <a:rPr lang="en-GB" dirty="0"/>
              <a:t>Displaying card</a:t>
            </a:r>
          </a:p>
        </p:txBody>
      </p:sp>
      <p:sp>
        <p:nvSpPr>
          <p:cNvPr id="3" name="Content Placeholder 2">
            <a:extLst>
              <a:ext uri="{FF2B5EF4-FFF2-40B4-BE49-F238E27FC236}">
                <a16:creationId xmlns:a16="http://schemas.microsoft.com/office/drawing/2014/main" id="{E03DB583-0783-409A-AC96-73FDD3AAD45B}"/>
              </a:ext>
            </a:extLst>
          </p:cNvPr>
          <p:cNvSpPr>
            <a:spLocks noGrp="1"/>
          </p:cNvSpPr>
          <p:nvPr>
            <p:ph idx="1"/>
          </p:nvPr>
        </p:nvSpPr>
        <p:spPr>
          <a:xfrm>
            <a:off x="838200" y="1825625"/>
            <a:ext cx="5705475" cy="4351338"/>
          </a:xfrm>
        </p:spPr>
        <p:txBody>
          <a:bodyPr/>
          <a:lstStyle/>
          <a:p>
            <a:r>
              <a:rPr lang="en-GB" dirty="0"/>
              <a:t>Displaying each card was used for both error checking and for showing the user the value of their current hand.</a:t>
            </a:r>
          </a:p>
          <a:p>
            <a:endParaRPr lang="en-GB" dirty="0"/>
          </a:p>
          <a:p>
            <a:r>
              <a:rPr lang="en-GB" dirty="0"/>
              <a:t>Creating the </a:t>
            </a:r>
            <a:r>
              <a:rPr lang="en-GB" dirty="0" err="1"/>
              <a:t>handValue</a:t>
            </a:r>
            <a:r>
              <a:rPr lang="en-GB" dirty="0"/>
              <a:t> variable allows for calling the method and using this variable in the play screen to display the </a:t>
            </a:r>
            <a:r>
              <a:rPr lang="en-GB" dirty="0" err="1"/>
              <a:t>usesrs</a:t>
            </a:r>
            <a:r>
              <a:rPr lang="en-GB" dirty="0"/>
              <a:t> hand.</a:t>
            </a:r>
          </a:p>
        </p:txBody>
      </p:sp>
      <p:pic>
        <p:nvPicPr>
          <p:cNvPr id="4" name="Picture 3">
            <a:extLst>
              <a:ext uri="{FF2B5EF4-FFF2-40B4-BE49-F238E27FC236}">
                <a16:creationId xmlns:a16="http://schemas.microsoft.com/office/drawing/2014/main" id="{4798665A-F3ED-4477-88CA-4DB484471C80}"/>
              </a:ext>
            </a:extLst>
          </p:cNvPr>
          <p:cNvPicPr>
            <a:picLocks noChangeAspect="1"/>
          </p:cNvPicPr>
          <p:nvPr/>
        </p:nvPicPr>
        <p:blipFill rotWithShape="1">
          <a:blip r:embed="rId3"/>
          <a:srcRect l="57031" t="17917" r="1016" b="12083"/>
          <a:stretch/>
        </p:blipFill>
        <p:spPr>
          <a:xfrm>
            <a:off x="6867525" y="762000"/>
            <a:ext cx="5114925" cy="4800600"/>
          </a:xfrm>
          <a:prstGeom prst="rect">
            <a:avLst/>
          </a:prstGeom>
        </p:spPr>
      </p:pic>
    </p:spTree>
    <p:extLst>
      <p:ext uri="{BB962C8B-B14F-4D97-AF65-F5344CB8AC3E}">
        <p14:creationId xmlns:p14="http://schemas.microsoft.com/office/powerpoint/2010/main" val="15888979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0B76941-3CD4-473B-AB65-ACEB1F9F558B}"/>
              </a:ext>
            </a:extLst>
          </p:cNvPr>
          <p:cNvPicPr>
            <a:picLocks noChangeAspect="1"/>
          </p:cNvPicPr>
          <p:nvPr/>
        </p:nvPicPr>
        <p:blipFill rotWithShape="1">
          <a:blip r:embed="rId3"/>
          <a:srcRect l="55312" t="28750" r="12813" b="21945"/>
          <a:stretch/>
        </p:blipFill>
        <p:spPr>
          <a:xfrm>
            <a:off x="6667499" y="1604962"/>
            <a:ext cx="5254581" cy="4572001"/>
          </a:xfrm>
          <a:prstGeom prst="rect">
            <a:avLst/>
          </a:prstGeom>
        </p:spPr>
      </p:pic>
      <p:sp>
        <p:nvSpPr>
          <p:cNvPr id="2" name="Title 1">
            <a:extLst>
              <a:ext uri="{FF2B5EF4-FFF2-40B4-BE49-F238E27FC236}">
                <a16:creationId xmlns:a16="http://schemas.microsoft.com/office/drawing/2014/main" id="{E67EF8E1-B061-4EBD-8760-893BB38DA2A4}"/>
              </a:ext>
            </a:extLst>
          </p:cNvPr>
          <p:cNvSpPr>
            <a:spLocks noGrp="1"/>
          </p:cNvSpPr>
          <p:nvPr>
            <p:ph type="title"/>
          </p:nvPr>
        </p:nvSpPr>
        <p:spPr/>
        <p:txBody>
          <a:bodyPr/>
          <a:lstStyle/>
          <a:p>
            <a:r>
              <a:rPr lang="en-GB" dirty="0"/>
              <a:t>Fetching each card and storing variable</a:t>
            </a:r>
          </a:p>
        </p:txBody>
      </p:sp>
      <p:sp>
        <p:nvSpPr>
          <p:cNvPr id="3" name="Content Placeholder 2">
            <a:extLst>
              <a:ext uri="{FF2B5EF4-FFF2-40B4-BE49-F238E27FC236}">
                <a16:creationId xmlns:a16="http://schemas.microsoft.com/office/drawing/2014/main" id="{B46508F9-7E91-470B-92CA-3AF5A3502D88}"/>
              </a:ext>
            </a:extLst>
          </p:cNvPr>
          <p:cNvSpPr>
            <a:spLocks noGrp="1"/>
          </p:cNvSpPr>
          <p:nvPr>
            <p:ph idx="1"/>
          </p:nvPr>
        </p:nvSpPr>
        <p:spPr>
          <a:xfrm>
            <a:off x="838200" y="1825625"/>
            <a:ext cx="5715000" cy="4351338"/>
          </a:xfrm>
        </p:spPr>
        <p:txBody>
          <a:bodyPr>
            <a:normAutofit lnSpcReduction="10000"/>
          </a:bodyPr>
          <a:lstStyle/>
          <a:p>
            <a:r>
              <a:rPr lang="en-GB" dirty="0"/>
              <a:t>Once all cards are created, a variable will be created to show each of these cards to be referenced to the correct bitmap image later to be used in the application.</a:t>
            </a:r>
          </a:p>
          <a:p>
            <a:r>
              <a:rPr lang="en-GB" dirty="0"/>
              <a:t>As these variables can be called later, the comparing hand method can be created to compare the user and opponents hand and set the </a:t>
            </a:r>
            <a:r>
              <a:rPr lang="en-GB" dirty="0" err="1"/>
              <a:t>oneHand</a:t>
            </a:r>
            <a:r>
              <a:rPr lang="en-GB" dirty="0"/>
              <a:t> value to a decision based on the winner.</a:t>
            </a:r>
          </a:p>
          <a:p>
            <a:endParaRPr lang="en-GB" dirty="0"/>
          </a:p>
        </p:txBody>
      </p:sp>
    </p:spTree>
    <p:extLst>
      <p:ext uri="{BB962C8B-B14F-4D97-AF65-F5344CB8AC3E}">
        <p14:creationId xmlns:p14="http://schemas.microsoft.com/office/powerpoint/2010/main" val="3166809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EE60CC-1FB5-4B12-9827-4E24CF5E2022}"/>
              </a:ext>
            </a:extLst>
          </p:cNvPr>
          <p:cNvSpPr>
            <a:spLocks noGrp="1"/>
          </p:cNvSpPr>
          <p:nvPr>
            <p:ph type="title"/>
          </p:nvPr>
        </p:nvSpPr>
        <p:spPr/>
        <p:txBody>
          <a:bodyPr/>
          <a:lstStyle/>
          <a:p>
            <a:r>
              <a:rPr lang="en-GB" dirty="0" err="1"/>
              <a:t>displayAll</a:t>
            </a:r>
            <a:r>
              <a:rPr lang="en-GB" dirty="0"/>
              <a:t> method</a:t>
            </a:r>
          </a:p>
        </p:txBody>
      </p:sp>
      <p:sp>
        <p:nvSpPr>
          <p:cNvPr id="3" name="Content Placeholder 2">
            <a:extLst>
              <a:ext uri="{FF2B5EF4-FFF2-40B4-BE49-F238E27FC236}">
                <a16:creationId xmlns:a16="http://schemas.microsoft.com/office/drawing/2014/main" id="{89178973-FF16-42CB-BA9F-9EABB7215C00}"/>
              </a:ext>
            </a:extLst>
          </p:cNvPr>
          <p:cNvSpPr>
            <a:spLocks noGrp="1"/>
          </p:cNvSpPr>
          <p:nvPr>
            <p:ph idx="1"/>
          </p:nvPr>
        </p:nvSpPr>
        <p:spPr>
          <a:xfrm>
            <a:off x="838200" y="1825625"/>
            <a:ext cx="6229350" cy="4351338"/>
          </a:xfrm>
        </p:spPr>
        <p:txBody>
          <a:bodyPr/>
          <a:lstStyle/>
          <a:p>
            <a:r>
              <a:rPr lang="en-GB" dirty="0"/>
              <a:t>The </a:t>
            </a:r>
            <a:r>
              <a:rPr lang="en-GB" dirty="0" err="1"/>
              <a:t>displayAll</a:t>
            </a:r>
            <a:r>
              <a:rPr lang="en-GB" dirty="0"/>
              <a:t> method can now be called for testing purposes and will also contain all of the single cards. These cards will be used to be displayed on the play screen when associating the card with an image.</a:t>
            </a:r>
          </a:p>
        </p:txBody>
      </p:sp>
      <p:pic>
        <p:nvPicPr>
          <p:cNvPr id="4" name="Picture 3">
            <a:extLst>
              <a:ext uri="{FF2B5EF4-FFF2-40B4-BE49-F238E27FC236}">
                <a16:creationId xmlns:a16="http://schemas.microsoft.com/office/drawing/2014/main" id="{49AEF224-E6F7-415C-B4FB-40085DB57572}"/>
              </a:ext>
            </a:extLst>
          </p:cNvPr>
          <p:cNvPicPr>
            <a:picLocks noChangeAspect="1"/>
          </p:cNvPicPr>
          <p:nvPr/>
        </p:nvPicPr>
        <p:blipFill rotWithShape="1">
          <a:blip r:embed="rId3"/>
          <a:srcRect l="56563" t="28889" r="12812" b="23194"/>
          <a:stretch/>
        </p:blipFill>
        <p:spPr>
          <a:xfrm>
            <a:off x="7067550" y="1257956"/>
            <a:ext cx="4772026" cy="4199870"/>
          </a:xfrm>
          <a:prstGeom prst="rect">
            <a:avLst/>
          </a:prstGeom>
        </p:spPr>
      </p:pic>
    </p:spTree>
    <p:extLst>
      <p:ext uri="{BB962C8B-B14F-4D97-AF65-F5344CB8AC3E}">
        <p14:creationId xmlns:p14="http://schemas.microsoft.com/office/powerpoint/2010/main" val="39525663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8482C2-50CF-4074-8AF2-D29AD7E3BFCD}"/>
              </a:ext>
            </a:extLst>
          </p:cNvPr>
          <p:cNvSpPr>
            <a:spLocks noGrp="1"/>
          </p:cNvSpPr>
          <p:nvPr>
            <p:ph type="title"/>
          </p:nvPr>
        </p:nvSpPr>
        <p:spPr/>
        <p:txBody>
          <a:bodyPr/>
          <a:lstStyle/>
          <a:p>
            <a:r>
              <a:rPr lang="en-GB" dirty="0"/>
              <a:t>Associations</a:t>
            </a:r>
          </a:p>
        </p:txBody>
      </p:sp>
      <p:sp>
        <p:nvSpPr>
          <p:cNvPr id="6" name="Content Placeholder 5">
            <a:extLst>
              <a:ext uri="{FF2B5EF4-FFF2-40B4-BE49-F238E27FC236}">
                <a16:creationId xmlns:a16="http://schemas.microsoft.com/office/drawing/2014/main" id="{ACD9DBE7-82DC-4F02-8220-7BDF41F27BE3}"/>
              </a:ext>
            </a:extLst>
          </p:cNvPr>
          <p:cNvSpPr>
            <a:spLocks noGrp="1"/>
          </p:cNvSpPr>
          <p:nvPr>
            <p:ph idx="1"/>
          </p:nvPr>
        </p:nvSpPr>
        <p:spPr>
          <a:xfrm>
            <a:off x="838200" y="1825625"/>
            <a:ext cx="5381625" cy="4351338"/>
          </a:xfrm>
        </p:spPr>
        <p:txBody>
          <a:bodyPr/>
          <a:lstStyle/>
          <a:p>
            <a:r>
              <a:rPr lang="en-GB" dirty="0"/>
              <a:t>Creating each card and each association for each of the </a:t>
            </a:r>
            <a:r>
              <a:rPr lang="en-GB" dirty="0" err="1"/>
              <a:t>imageButtons</a:t>
            </a:r>
            <a:r>
              <a:rPr lang="en-GB" dirty="0"/>
              <a:t> means that the image can be changed based on the name of the card.</a:t>
            </a:r>
          </a:p>
        </p:txBody>
      </p:sp>
      <p:pic>
        <p:nvPicPr>
          <p:cNvPr id="7" name="Picture 6">
            <a:extLst>
              <a:ext uri="{FF2B5EF4-FFF2-40B4-BE49-F238E27FC236}">
                <a16:creationId xmlns:a16="http://schemas.microsoft.com/office/drawing/2014/main" id="{53E17689-F31A-4DF4-B7B8-5198609462D7}"/>
              </a:ext>
            </a:extLst>
          </p:cNvPr>
          <p:cNvPicPr>
            <a:picLocks noChangeAspect="1"/>
          </p:cNvPicPr>
          <p:nvPr/>
        </p:nvPicPr>
        <p:blipFill rotWithShape="1">
          <a:blip r:embed="rId3"/>
          <a:srcRect l="57578" t="19860" r="938" b="11668"/>
          <a:stretch/>
        </p:blipFill>
        <p:spPr>
          <a:xfrm>
            <a:off x="6315045" y="1081087"/>
            <a:ext cx="5257830" cy="4881563"/>
          </a:xfrm>
          <a:prstGeom prst="rect">
            <a:avLst/>
          </a:prstGeom>
        </p:spPr>
      </p:pic>
    </p:spTree>
    <p:extLst>
      <p:ext uri="{BB962C8B-B14F-4D97-AF65-F5344CB8AC3E}">
        <p14:creationId xmlns:p14="http://schemas.microsoft.com/office/powerpoint/2010/main" val="21116295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1A8752-73BE-41E4-B6FD-4A6910DEDDDD}"/>
              </a:ext>
            </a:extLst>
          </p:cNvPr>
          <p:cNvSpPr>
            <a:spLocks noGrp="1"/>
          </p:cNvSpPr>
          <p:nvPr>
            <p:ph type="title"/>
          </p:nvPr>
        </p:nvSpPr>
        <p:spPr/>
        <p:txBody>
          <a:bodyPr/>
          <a:lstStyle/>
          <a:p>
            <a:r>
              <a:rPr lang="en-GB" dirty="0"/>
              <a:t>Testing and displaying</a:t>
            </a:r>
          </a:p>
        </p:txBody>
      </p:sp>
      <p:sp>
        <p:nvSpPr>
          <p:cNvPr id="3" name="Content Placeholder 2">
            <a:extLst>
              <a:ext uri="{FF2B5EF4-FFF2-40B4-BE49-F238E27FC236}">
                <a16:creationId xmlns:a16="http://schemas.microsoft.com/office/drawing/2014/main" id="{2105C7B8-EE41-42A6-8A44-35E53BC13EA4}"/>
              </a:ext>
            </a:extLst>
          </p:cNvPr>
          <p:cNvSpPr>
            <a:spLocks noGrp="1"/>
          </p:cNvSpPr>
          <p:nvPr>
            <p:ph idx="1"/>
          </p:nvPr>
        </p:nvSpPr>
        <p:spPr>
          <a:xfrm>
            <a:off x="838200" y="1825625"/>
            <a:ext cx="5930551" cy="4351338"/>
          </a:xfrm>
        </p:spPr>
        <p:txBody>
          <a:bodyPr/>
          <a:lstStyle/>
          <a:p>
            <a:r>
              <a:rPr lang="en-GB" dirty="0"/>
              <a:t>Testing and displaying the deck was the means of calling the class and displaying whether the user or the opponent is the winner.</a:t>
            </a:r>
          </a:p>
          <a:p>
            <a:endParaRPr lang="en-GB" dirty="0"/>
          </a:p>
          <a:p>
            <a:r>
              <a:rPr lang="en-GB" dirty="0"/>
              <a:t>One future development option is the variable(s) created for adding one point to the winner for the amount of wins and losses.</a:t>
            </a:r>
          </a:p>
        </p:txBody>
      </p:sp>
      <p:pic>
        <p:nvPicPr>
          <p:cNvPr id="4" name="Picture 3">
            <a:extLst>
              <a:ext uri="{FF2B5EF4-FFF2-40B4-BE49-F238E27FC236}">
                <a16:creationId xmlns:a16="http://schemas.microsoft.com/office/drawing/2014/main" id="{69B55713-A985-4CAD-93AD-706111B0310C}"/>
              </a:ext>
            </a:extLst>
          </p:cNvPr>
          <p:cNvPicPr>
            <a:picLocks noChangeAspect="1"/>
          </p:cNvPicPr>
          <p:nvPr/>
        </p:nvPicPr>
        <p:blipFill rotWithShape="1">
          <a:blip r:embed="rId3"/>
          <a:srcRect l="60547" t="17639" r="1049" b="12640"/>
          <a:stretch/>
        </p:blipFill>
        <p:spPr>
          <a:xfrm>
            <a:off x="6768751" y="806514"/>
            <a:ext cx="5423249" cy="5538301"/>
          </a:xfrm>
          <a:prstGeom prst="rect">
            <a:avLst/>
          </a:prstGeom>
        </p:spPr>
      </p:pic>
    </p:spTree>
    <p:extLst>
      <p:ext uri="{BB962C8B-B14F-4D97-AF65-F5344CB8AC3E}">
        <p14:creationId xmlns:p14="http://schemas.microsoft.com/office/powerpoint/2010/main" val="21126147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8778D0-2980-4291-A7F4-0FE2676FB577}"/>
              </a:ext>
            </a:extLst>
          </p:cNvPr>
          <p:cNvSpPr>
            <a:spLocks noGrp="1"/>
          </p:cNvSpPr>
          <p:nvPr>
            <p:ph type="title"/>
          </p:nvPr>
        </p:nvSpPr>
        <p:spPr/>
        <p:txBody>
          <a:bodyPr/>
          <a:lstStyle/>
          <a:p>
            <a:r>
              <a:rPr lang="en-GB" dirty="0"/>
              <a:t>Logging In and registering</a:t>
            </a:r>
          </a:p>
        </p:txBody>
      </p:sp>
      <p:sp>
        <p:nvSpPr>
          <p:cNvPr id="3" name="Content Placeholder 2">
            <a:extLst>
              <a:ext uri="{FF2B5EF4-FFF2-40B4-BE49-F238E27FC236}">
                <a16:creationId xmlns:a16="http://schemas.microsoft.com/office/drawing/2014/main" id="{109C1BB2-DDE8-4A68-BFF9-5F633686CF3B}"/>
              </a:ext>
            </a:extLst>
          </p:cNvPr>
          <p:cNvSpPr>
            <a:spLocks noGrp="1"/>
          </p:cNvSpPr>
          <p:nvPr>
            <p:ph idx="1"/>
          </p:nvPr>
        </p:nvSpPr>
        <p:spPr>
          <a:xfrm>
            <a:off x="838200" y="1825625"/>
            <a:ext cx="7712242" cy="4351338"/>
          </a:xfrm>
        </p:spPr>
        <p:txBody>
          <a:bodyPr/>
          <a:lstStyle/>
          <a:p>
            <a:r>
              <a:rPr lang="en-GB" dirty="0"/>
              <a:t>Google Firebase has been utilised for user authentication for Poker Coach.</a:t>
            </a:r>
          </a:p>
          <a:p>
            <a:r>
              <a:rPr lang="en-GB" dirty="0"/>
              <a:t>Users can sign in and register using Google Firebase, the user will be able to register for, or sign in to an account using a username and password.</a:t>
            </a:r>
          </a:p>
        </p:txBody>
      </p:sp>
      <p:pic>
        <p:nvPicPr>
          <p:cNvPr id="4" name="Picture 3">
            <a:extLst>
              <a:ext uri="{FF2B5EF4-FFF2-40B4-BE49-F238E27FC236}">
                <a16:creationId xmlns:a16="http://schemas.microsoft.com/office/drawing/2014/main" id="{BE23D557-9653-4B9A-9C77-1C490FCDCD78}"/>
              </a:ext>
            </a:extLst>
          </p:cNvPr>
          <p:cNvPicPr>
            <a:picLocks noChangeAspect="1"/>
          </p:cNvPicPr>
          <p:nvPr/>
        </p:nvPicPr>
        <p:blipFill rotWithShape="1">
          <a:blip r:embed="rId2"/>
          <a:srcRect l="43026" t="26621" r="37237" b="16024"/>
          <a:stretch/>
        </p:blipFill>
        <p:spPr>
          <a:xfrm>
            <a:off x="8823158" y="1825625"/>
            <a:ext cx="2791326" cy="4562850"/>
          </a:xfrm>
          <a:prstGeom prst="rect">
            <a:avLst/>
          </a:prstGeom>
        </p:spPr>
      </p:pic>
    </p:spTree>
    <p:extLst>
      <p:ext uri="{BB962C8B-B14F-4D97-AF65-F5344CB8AC3E}">
        <p14:creationId xmlns:p14="http://schemas.microsoft.com/office/powerpoint/2010/main" val="9712431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FCE968-4F94-483A-9019-0A1044D02DB7}"/>
              </a:ext>
            </a:extLst>
          </p:cNvPr>
          <p:cNvSpPr>
            <a:spLocks noGrp="1"/>
          </p:cNvSpPr>
          <p:nvPr>
            <p:ph type="title"/>
          </p:nvPr>
        </p:nvSpPr>
        <p:spPr/>
        <p:txBody>
          <a:bodyPr/>
          <a:lstStyle/>
          <a:p>
            <a:r>
              <a:rPr lang="en-GB" dirty="0"/>
              <a:t>Splitting the cards</a:t>
            </a:r>
          </a:p>
        </p:txBody>
      </p:sp>
      <p:sp>
        <p:nvSpPr>
          <p:cNvPr id="3" name="Content Placeholder 2">
            <a:extLst>
              <a:ext uri="{FF2B5EF4-FFF2-40B4-BE49-F238E27FC236}">
                <a16:creationId xmlns:a16="http://schemas.microsoft.com/office/drawing/2014/main" id="{D5860ADD-6C84-46BE-A5CB-1359C8D5E825}"/>
              </a:ext>
            </a:extLst>
          </p:cNvPr>
          <p:cNvSpPr>
            <a:spLocks noGrp="1"/>
          </p:cNvSpPr>
          <p:nvPr>
            <p:ph idx="1"/>
          </p:nvPr>
        </p:nvSpPr>
        <p:spPr>
          <a:xfrm>
            <a:off x="838200" y="1825625"/>
            <a:ext cx="6391275" cy="4351338"/>
          </a:xfrm>
        </p:spPr>
        <p:txBody>
          <a:bodyPr/>
          <a:lstStyle/>
          <a:p>
            <a:r>
              <a:rPr lang="en-GB" dirty="0"/>
              <a:t>Each card will be now split into a suit and a rank, they can now be checked against one another and if/switch statements can be used to display an image based on the card matching the suit and the rank.</a:t>
            </a:r>
          </a:p>
        </p:txBody>
      </p:sp>
      <p:pic>
        <p:nvPicPr>
          <p:cNvPr id="4" name="Picture 3">
            <a:extLst>
              <a:ext uri="{FF2B5EF4-FFF2-40B4-BE49-F238E27FC236}">
                <a16:creationId xmlns:a16="http://schemas.microsoft.com/office/drawing/2014/main" id="{D325BE39-68F8-47D4-B3B2-388A6BEB2DB2}"/>
              </a:ext>
            </a:extLst>
          </p:cNvPr>
          <p:cNvPicPr>
            <a:picLocks noChangeAspect="1"/>
          </p:cNvPicPr>
          <p:nvPr/>
        </p:nvPicPr>
        <p:blipFill rotWithShape="1">
          <a:blip r:embed="rId2"/>
          <a:srcRect l="10469" t="21388" r="67031" b="9931"/>
          <a:stretch/>
        </p:blipFill>
        <p:spPr>
          <a:xfrm>
            <a:off x="7896224" y="528637"/>
            <a:ext cx="3378379" cy="5800725"/>
          </a:xfrm>
          <a:prstGeom prst="rect">
            <a:avLst/>
          </a:prstGeom>
        </p:spPr>
      </p:pic>
    </p:spTree>
    <p:extLst>
      <p:ext uri="{BB962C8B-B14F-4D97-AF65-F5344CB8AC3E}">
        <p14:creationId xmlns:p14="http://schemas.microsoft.com/office/powerpoint/2010/main" val="22609194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A9B1A0-522A-4E62-9DE0-7EA62E09918C}"/>
              </a:ext>
            </a:extLst>
          </p:cNvPr>
          <p:cNvSpPr>
            <a:spLocks noGrp="1"/>
          </p:cNvSpPr>
          <p:nvPr>
            <p:ph type="title"/>
          </p:nvPr>
        </p:nvSpPr>
        <p:spPr/>
        <p:txBody>
          <a:bodyPr/>
          <a:lstStyle/>
          <a:p>
            <a:r>
              <a:rPr lang="en-GB" dirty="0"/>
              <a:t>Card matching and displaying</a:t>
            </a:r>
          </a:p>
        </p:txBody>
      </p:sp>
      <p:sp>
        <p:nvSpPr>
          <p:cNvPr id="3" name="Content Placeholder 2">
            <a:extLst>
              <a:ext uri="{FF2B5EF4-FFF2-40B4-BE49-F238E27FC236}">
                <a16:creationId xmlns:a16="http://schemas.microsoft.com/office/drawing/2014/main" id="{BE3DE2FB-68D3-43E7-940D-8B1E18F6EF4D}"/>
              </a:ext>
            </a:extLst>
          </p:cNvPr>
          <p:cNvSpPr>
            <a:spLocks noGrp="1"/>
          </p:cNvSpPr>
          <p:nvPr>
            <p:ph idx="1"/>
          </p:nvPr>
        </p:nvSpPr>
        <p:spPr>
          <a:xfrm>
            <a:off x="838200" y="1825625"/>
            <a:ext cx="6663612" cy="4351338"/>
          </a:xfrm>
        </p:spPr>
        <p:txBody>
          <a:bodyPr/>
          <a:lstStyle/>
          <a:p>
            <a:r>
              <a:rPr lang="en-GB" dirty="0"/>
              <a:t>When each of the cards are touched it will reveal the image of the card representing the value and suit of the card. This is done using switch cases for each individual card. This could have been done using a method however, each of the names are unique and would use up the same resources.</a:t>
            </a:r>
          </a:p>
        </p:txBody>
      </p:sp>
      <p:pic>
        <p:nvPicPr>
          <p:cNvPr id="4" name="Picture 3">
            <a:extLst>
              <a:ext uri="{FF2B5EF4-FFF2-40B4-BE49-F238E27FC236}">
                <a16:creationId xmlns:a16="http://schemas.microsoft.com/office/drawing/2014/main" id="{C3E27F31-98FD-4E52-BF41-2FE182D6EF5F}"/>
              </a:ext>
            </a:extLst>
          </p:cNvPr>
          <p:cNvPicPr>
            <a:picLocks noChangeAspect="1"/>
          </p:cNvPicPr>
          <p:nvPr/>
        </p:nvPicPr>
        <p:blipFill rotWithShape="1">
          <a:blip r:embed="rId3"/>
          <a:srcRect l="8437" t="16944" r="66563" b="9931"/>
          <a:stretch/>
        </p:blipFill>
        <p:spPr>
          <a:xfrm>
            <a:off x="8020050" y="1027906"/>
            <a:ext cx="3048000" cy="5014913"/>
          </a:xfrm>
          <a:prstGeom prst="rect">
            <a:avLst/>
          </a:prstGeom>
        </p:spPr>
      </p:pic>
    </p:spTree>
    <p:extLst>
      <p:ext uri="{BB962C8B-B14F-4D97-AF65-F5344CB8AC3E}">
        <p14:creationId xmlns:p14="http://schemas.microsoft.com/office/powerpoint/2010/main" val="18432114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97416D-D772-4749-ACD4-9C95BD787144}"/>
              </a:ext>
            </a:extLst>
          </p:cNvPr>
          <p:cNvSpPr>
            <a:spLocks noGrp="1"/>
          </p:cNvSpPr>
          <p:nvPr>
            <p:ph type="title"/>
          </p:nvPr>
        </p:nvSpPr>
        <p:spPr/>
        <p:txBody>
          <a:bodyPr/>
          <a:lstStyle/>
          <a:p>
            <a:r>
              <a:rPr lang="en-GB" dirty="0"/>
              <a:t>Incrementing selected card</a:t>
            </a:r>
          </a:p>
        </p:txBody>
      </p:sp>
      <p:sp>
        <p:nvSpPr>
          <p:cNvPr id="3" name="Content Placeholder 2">
            <a:extLst>
              <a:ext uri="{FF2B5EF4-FFF2-40B4-BE49-F238E27FC236}">
                <a16:creationId xmlns:a16="http://schemas.microsoft.com/office/drawing/2014/main" id="{0CB8EFB9-82B1-4E72-A324-E7FA734BCB86}"/>
              </a:ext>
            </a:extLst>
          </p:cNvPr>
          <p:cNvSpPr>
            <a:spLocks noGrp="1"/>
          </p:cNvSpPr>
          <p:nvPr>
            <p:ph idx="1"/>
          </p:nvPr>
        </p:nvSpPr>
        <p:spPr>
          <a:xfrm>
            <a:off x="838200" y="1825625"/>
            <a:ext cx="6159759" cy="4351338"/>
          </a:xfrm>
        </p:spPr>
        <p:txBody>
          <a:bodyPr/>
          <a:lstStyle/>
          <a:p>
            <a:r>
              <a:rPr lang="en-GB" dirty="0"/>
              <a:t>To ensure that the correct card was displayed, the </a:t>
            </a:r>
            <a:r>
              <a:rPr lang="en-GB" dirty="0" err="1"/>
              <a:t>selectedCard</a:t>
            </a:r>
            <a:r>
              <a:rPr lang="en-GB" dirty="0"/>
              <a:t> value is incremented after each card is clicked. This can now be a condition of whether the next card can be displayed and the user can now choose which card to view next.</a:t>
            </a:r>
          </a:p>
        </p:txBody>
      </p:sp>
      <p:pic>
        <p:nvPicPr>
          <p:cNvPr id="4" name="Picture 3">
            <a:extLst>
              <a:ext uri="{FF2B5EF4-FFF2-40B4-BE49-F238E27FC236}">
                <a16:creationId xmlns:a16="http://schemas.microsoft.com/office/drawing/2014/main" id="{2476F103-311B-4468-8058-C62297F088AB}"/>
              </a:ext>
            </a:extLst>
          </p:cNvPr>
          <p:cNvPicPr>
            <a:picLocks noChangeAspect="1"/>
          </p:cNvPicPr>
          <p:nvPr/>
        </p:nvPicPr>
        <p:blipFill rotWithShape="1">
          <a:blip r:embed="rId3"/>
          <a:srcRect l="9949" t="19728" r="66556" b="14694"/>
          <a:stretch/>
        </p:blipFill>
        <p:spPr>
          <a:xfrm>
            <a:off x="7147249" y="867747"/>
            <a:ext cx="3470987" cy="5449564"/>
          </a:xfrm>
          <a:prstGeom prst="rect">
            <a:avLst/>
          </a:prstGeom>
        </p:spPr>
      </p:pic>
    </p:spTree>
    <p:extLst>
      <p:ext uri="{BB962C8B-B14F-4D97-AF65-F5344CB8AC3E}">
        <p14:creationId xmlns:p14="http://schemas.microsoft.com/office/powerpoint/2010/main" val="14365015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4CF32-8553-4C32-B81D-9DE1D761F4F9}"/>
              </a:ext>
            </a:extLst>
          </p:cNvPr>
          <p:cNvSpPr>
            <a:spLocks noGrp="1"/>
          </p:cNvSpPr>
          <p:nvPr>
            <p:ph type="title"/>
          </p:nvPr>
        </p:nvSpPr>
        <p:spPr/>
        <p:txBody>
          <a:bodyPr/>
          <a:lstStyle/>
          <a:p>
            <a:r>
              <a:rPr lang="en-GB" dirty="0"/>
              <a:t>XML play screen</a:t>
            </a:r>
          </a:p>
        </p:txBody>
      </p:sp>
      <p:sp>
        <p:nvSpPr>
          <p:cNvPr id="3" name="Content Placeholder 2">
            <a:extLst>
              <a:ext uri="{FF2B5EF4-FFF2-40B4-BE49-F238E27FC236}">
                <a16:creationId xmlns:a16="http://schemas.microsoft.com/office/drawing/2014/main" id="{3A98E320-D6A8-41E5-A1A6-723C38E4EE04}"/>
              </a:ext>
            </a:extLst>
          </p:cNvPr>
          <p:cNvSpPr>
            <a:spLocks noGrp="1"/>
          </p:cNvSpPr>
          <p:nvPr>
            <p:ph idx="1"/>
          </p:nvPr>
        </p:nvSpPr>
        <p:spPr>
          <a:xfrm>
            <a:off x="838200" y="1825625"/>
            <a:ext cx="4554894" cy="4351338"/>
          </a:xfrm>
        </p:spPr>
        <p:txBody>
          <a:bodyPr/>
          <a:lstStyle/>
          <a:p>
            <a:r>
              <a:rPr lang="en-GB" dirty="0"/>
              <a:t>The play screen is a series of </a:t>
            </a:r>
            <a:r>
              <a:rPr lang="en-GB" dirty="0" err="1"/>
              <a:t>imageButtons</a:t>
            </a:r>
            <a:r>
              <a:rPr lang="en-GB" dirty="0"/>
              <a:t> which will change on click. The </a:t>
            </a:r>
            <a:r>
              <a:rPr lang="en-GB" dirty="0" err="1"/>
              <a:t>textView</a:t>
            </a:r>
            <a:r>
              <a:rPr lang="en-GB" dirty="0"/>
              <a:t> at the bottom will change depending on the winner of each game and what the winning hand is. (Also to be used as error displaying). A constraint layout was used for the </a:t>
            </a:r>
            <a:r>
              <a:rPr lang="en-GB"/>
              <a:t>entire application.</a:t>
            </a:r>
            <a:endParaRPr lang="en-GB" dirty="0"/>
          </a:p>
        </p:txBody>
      </p:sp>
      <p:pic>
        <p:nvPicPr>
          <p:cNvPr id="4" name="Picture 3">
            <a:extLst>
              <a:ext uri="{FF2B5EF4-FFF2-40B4-BE49-F238E27FC236}">
                <a16:creationId xmlns:a16="http://schemas.microsoft.com/office/drawing/2014/main" id="{A39494DA-0C59-4B53-BA6E-9EFB0F57173E}"/>
              </a:ext>
            </a:extLst>
          </p:cNvPr>
          <p:cNvPicPr>
            <a:picLocks noChangeAspect="1"/>
          </p:cNvPicPr>
          <p:nvPr/>
        </p:nvPicPr>
        <p:blipFill rotWithShape="1">
          <a:blip r:embed="rId2"/>
          <a:srcRect l="37806" t="19592" r="5025" b="13333"/>
          <a:stretch/>
        </p:blipFill>
        <p:spPr>
          <a:xfrm>
            <a:off x="5290457" y="1343608"/>
            <a:ext cx="6969968" cy="4599992"/>
          </a:xfrm>
          <a:prstGeom prst="rect">
            <a:avLst/>
          </a:prstGeom>
        </p:spPr>
      </p:pic>
    </p:spTree>
    <p:extLst>
      <p:ext uri="{BB962C8B-B14F-4D97-AF65-F5344CB8AC3E}">
        <p14:creationId xmlns:p14="http://schemas.microsoft.com/office/powerpoint/2010/main" val="41794849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59D368-08C9-4AFF-929E-993853E56887}"/>
              </a:ext>
            </a:extLst>
          </p:cNvPr>
          <p:cNvSpPr>
            <a:spLocks noGrp="1"/>
          </p:cNvSpPr>
          <p:nvPr>
            <p:ph type="title"/>
          </p:nvPr>
        </p:nvSpPr>
        <p:spPr/>
        <p:txBody>
          <a:bodyPr/>
          <a:lstStyle/>
          <a:p>
            <a:r>
              <a:rPr lang="en-GB" dirty="0"/>
              <a:t>Time constraints</a:t>
            </a:r>
          </a:p>
        </p:txBody>
      </p:sp>
      <p:sp>
        <p:nvSpPr>
          <p:cNvPr id="3" name="Content Placeholder 2">
            <a:extLst>
              <a:ext uri="{FF2B5EF4-FFF2-40B4-BE49-F238E27FC236}">
                <a16:creationId xmlns:a16="http://schemas.microsoft.com/office/drawing/2014/main" id="{B64E29DE-0840-47DC-8216-675829C312D4}"/>
              </a:ext>
            </a:extLst>
          </p:cNvPr>
          <p:cNvSpPr>
            <a:spLocks noGrp="1"/>
          </p:cNvSpPr>
          <p:nvPr>
            <p:ph idx="1"/>
          </p:nvPr>
        </p:nvSpPr>
        <p:spPr/>
        <p:txBody>
          <a:bodyPr/>
          <a:lstStyle/>
          <a:p>
            <a:r>
              <a:rPr lang="en-GB" dirty="0"/>
              <a:t>Sadly due to time constraints, some aspects of the application are not yet implemented but in future development a betting aspect will be added into Poker Coach. One issue was the hand value and winner being displayed before all cards were drawn but as this is an app for learning poker hands, this is not a major issue. Other future developments include allowing users to select an amount of players </a:t>
            </a:r>
            <a:r>
              <a:rPr lang="en-GB"/>
              <a:t>and decks.</a:t>
            </a:r>
          </a:p>
        </p:txBody>
      </p:sp>
    </p:spTree>
    <p:extLst>
      <p:ext uri="{BB962C8B-B14F-4D97-AF65-F5344CB8AC3E}">
        <p14:creationId xmlns:p14="http://schemas.microsoft.com/office/powerpoint/2010/main" val="27651005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5BA1DF-75D9-4728-AE52-5935A7BD1A6B}"/>
              </a:ext>
            </a:extLst>
          </p:cNvPr>
          <p:cNvSpPr>
            <a:spLocks noGrp="1"/>
          </p:cNvSpPr>
          <p:nvPr>
            <p:ph type="title"/>
          </p:nvPr>
        </p:nvSpPr>
        <p:spPr/>
        <p:txBody>
          <a:bodyPr/>
          <a:lstStyle/>
          <a:p>
            <a:r>
              <a:rPr lang="en-GB" dirty="0"/>
              <a:t>Failed registration/login</a:t>
            </a:r>
          </a:p>
        </p:txBody>
      </p:sp>
      <p:sp>
        <p:nvSpPr>
          <p:cNvPr id="3" name="Content Placeholder 2">
            <a:extLst>
              <a:ext uri="{FF2B5EF4-FFF2-40B4-BE49-F238E27FC236}">
                <a16:creationId xmlns:a16="http://schemas.microsoft.com/office/drawing/2014/main" id="{3148AAEB-985E-4E8D-9964-55436419A44E}"/>
              </a:ext>
            </a:extLst>
          </p:cNvPr>
          <p:cNvSpPr>
            <a:spLocks noGrp="1"/>
          </p:cNvSpPr>
          <p:nvPr>
            <p:ph idx="1"/>
          </p:nvPr>
        </p:nvSpPr>
        <p:spPr>
          <a:xfrm>
            <a:off x="838200" y="1825625"/>
            <a:ext cx="5370095" cy="4351338"/>
          </a:xfrm>
        </p:spPr>
        <p:txBody>
          <a:bodyPr/>
          <a:lstStyle/>
          <a:p>
            <a:r>
              <a:rPr lang="en-GB" dirty="0"/>
              <a:t>When the user has inputted incorrect credentials they will be informed of the error. A toast will be used to display this error message and will not let the user login. Similarly if the user has not inputted a valid username or password then another error will show.</a:t>
            </a:r>
          </a:p>
        </p:txBody>
      </p:sp>
      <p:pic>
        <p:nvPicPr>
          <p:cNvPr id="4" name="Picture 3">
            <a:extLst>
              <a:ext uri="{FF2B5EF4-FFF2-40B4-BE49-F238E27FC236}">
                <a16:creationId xmlns:a16="http://schemas.microsoft.com/office/drawing/2014/main" id="{731377B1-4E15-4489-8DCD-682389522E3C}"/>
              </a:ext>
            </a:extLst>
          </p:cNvPr>
          <p:cNvPicPr>
            <a:picLocks noChangeAspect="1"/>
          </p:cNvPicPr>
          <p:nvPr/>
        </p:nvPicPr>
        <p:blipFill rotWithShape="1">
          <a:blip r:embed="rId3"/>
          <a:srcRect l="25561" t="11837" r="55306" b="30884"/>
          <a:stretch/>
        </p:blipFill>
        <p:spPr>
          <a:xfrm>
            <a:off x="7585787" y="1119672"/>
            <a:ext cx="2883160" cy="4855241"/>
          </a:xfrm>
          <a:prstGeom prst="rect">
            <a:avLst/>
          </a:prstGeom>
        </p:spPr>
      </p:pic>
    </p:spTree>
    <p:extLst>
      <p:ext uri="{BB962C8B-B14F-4D97-AF65-F5344CB8AC3E}">
        <p14:creationId xmlns:p14="http://schemas.microsoft.com/office/powerpoint/2010/main" val="4450010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B2A36-EBB9-47A9-B991-5EC415B4F729}"/>
              </a:ext>
            </a:extLst>
          </p:cNvPr>
          <p:cNvSpPr>
            <a:spLocks noGrp="1"/>
          </p:cNvSpPr>
          <p:nvPr>
            <p:ph type="title"/>
          </p:nvPr>
        </p:nvSpPr>
        <p:spPr/>
        <p:txBody>
          <a:bodyPr/>
          <a:lstStyle/>
          <a:p>
            <a:r>
              <a:rPr lang="en-GB" dirty="0"/>
              <a:t>Adding account to Firebase</a:t>
            </a:r>
          </a:p>
        </p:txBody>
      </p:sp>
      <p:sp>
        <p:nvSpPr>
          <p:cNvPr id="3" name="Content Placeholder 2">
            <a:extLst>
              <a:ext uri="{FF2B5EF4-FFF2-40B4-BE49-F238E27FC236}">
                <a16:creationId xmlns:a16="http://schemas.microsoft.com/office/drawing/2014/main" id="{A7BFD957-D907-4C7E-B692-2AC18BBB7DF1}"/>
              </a:ext>
            </a:extLst>
          </p:cNvPr>
          <p:cNvSpPr>
            <a:spLocks noGrp="1"/>
          </p:cNvSpPr>
          <p:nvPr>
            <p:ph idx="1"/>
          </p:nvPr>
        </p:nvSpPr>
        <p:spPr>
          <a:xfrm>
            <a:off x="838200" y="1825625"/>
            <a:ext cx="6962775" cy="4351338"/>
          </a:xfrm>
        </p:spPr>
        <p:txBody>
          <a:bodyPr/>
          <a:lstStyle/>
          <a:p>
            <a:r>
              <a:rPr lang="en-GB" dirty="0"/>
              <a:t>Once the user has registered then Google Firebase will add this user to the database.</a:t>
            </a:r>
          </a:p>
        </p:txBody>
      </p:sp>
      <p:pic>
        <p:nvPicPr>
          <p:cNvPr id="4" name="Picture 3">
            <a:extLst>
              <a:ext uri="{FF2B5EF4-FFF2-40B4-BE49-F238E27FC236}">
                <a16:creationId xmlns:a16="http://schemas.microsoft.com/office/drawing/2014/main" id="{188178A9-D3AB-48E8-8238-18C56413EC80}"/>
              </a:ext>
            </a:extLst>
          </p:cNvPr>
          <p:cNvPicPr>
            <a:picLocks noChangeAspect="1"/>
          </p:cNvPicPr>
          <p:nvPr/>
        </p:nvPicPr>
        <p:blipFill rotWithShape="1">
          <a:blip r:embed="rId3"/>
          <a:srcRect l="25625" t="11667" r="55000" b="30000"/>
          <a:stretch/>
        </p:blipFill>
        <p:spPr>
          <a:xfrm>
            <a:off x="8191500" y="1170653"/>
            <a:ext cx="2667000" cy="4516694"/>
          </a:xfrm>
          <a:prstGeom prst="rect">
            <a:avLst/>
          </a:prstGeom>
        </p:spPr>
      </p:pic>
      <p:pic>
        <p:nvPicPr>
          <p:cNvPr id="5" name="Picture 4">
            <a:extLst>
              <a:ext uri="{FF2B5EF4-FFF2-40B4-BE49-F238E27FC236}">
                <a16:creationId xmlns:a16="http://schemas.microsoft.com/office/drawing/2014/main" id="{0235AD64-C1DF-494E-AA61-28F9019A9313}"/>
              </a:ext>
            </a:extLst>
          </p:cNvPr>
          <p:cNvPicPr>
            <a:picLocks noChangeAspect="1"/>
          </p:cNvPicPr>
          <p:nvPr/>
        </p:nvPicPr>
        <p:blipFill rotWithShape="1">
          <a:blip r:embed="rId4"/>
          <a:srcRect l="29063" t="39862" r="11640" b="45555"/>
          <a:stretch/>
        </p:blipFill>
        <p:spPr>
          <a:xfrm>
            <a:off x="900113" y="4687222"/>
            <a:ext cx="7229475" cy="1000125"/>
          </a:xfrm>
          <a:prstGeom prst="rect">
            <a:avLst/>
          </a:prstGeom>
        </p:spPr>
      </p:pic>
    </p:spTree>
    <p:extLst>
      <p:ext uri="{BB962C8B-B14F-4D97-AF65-F5344CB8AC3E}">
        <p14:creationId xmlns:p14="http://schemas.microsoft.com/office/powerpoint/2010/main" val="19650248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39CB4A-A0D8-41CC-AF8E-0100A7F27C15}"/>
              </a:ext>
            </a:extLst>
          </p:cNvPr>
          <p:cNvSpPr>
            <a:spLocks noGrp="1"/>
          </p:cNvSpPr>
          <p:nvPr>
            <p:ph type="title"/>
          </p:nvPr>
        </p:nvSpPr>
        <p:spPr/>
        <p:txBody>
          <a:bodyPr/>
          <a:lstStyle/>
          <a:p>
            <a:r>
              <a:rPr lang="en-GB" dirty="0"/>
              <a:t>Account registration </a:t>
            </a:r>
          </a:p>
        </p:txBody>
      </p:sp>
      <p:sp>
        <p:nvSpPr>
          <p:cNvPr id="3" name="Content Placeholder 2">
            <a:extLst>
              <a:ext uri="{FF2B5EF4-FFF2-40B4-BE49-F238E27FC236}">
                <a16:creationId xmlns:a16="http://schemas.microsoft.com/office/drawing/2014/main" id="{360B1DE2-AB1F-4277-9979-806F536A2BAE}"/>
              </a:ext>
            </a:extLst>
          </p:cNvPr>
          <p:cNvSpPr>
            <a:spLocks noGrp="1"/>
          </p:cNvSpPr>
          <p:nvPr>
            <p:ph idx="1"/>
          </p:nvPr>
        </p:nvSpPr>
        <p:spPr>
          <a:xfrm>
            <a:off x="838200" y="1825625"/>
            <a:ext cx="4705350" cy="4351338"/>
          </a:xfrm>
        </p:spPr>
        <p:txBody>
          <a:bodyPr/>
          <a:lstStyle/>
          <a:p>
            <a:r>
              <a:rPr lang="en-GB" dirty="0"/>
              <a:t>For a user to register for an account, they will simply have to click the register button and the information will be updated in Google Firebase authentication. The user can then log in with this information.</a:t>
            </a:r>
          </a:p>
        </p:txBody>
      </p:sp>
      <p:pic>
        <p:nvPicPr>
          <p:cNvPr id="5" name="Picture 4">
            <a:extLst>
              <a:ext uri="{FF2B5EF4-FFF2-40B4-BE49-F238E27FC236}">
                <a16:creationId xmlns:a16="http://schemas.microsoft.com/office/drawing/2014/main" id="{44FEEEDE-9F01-439B-AD41-AC7DC8F22F2B}"/>
              </a:ext>
            </a:extLst>
          </p:cNvPr>
          <p:cNvPicPr>
            <a:picLocks noChangeAspect="1"/>
          </p:cNvPicPr>
          <p:nvPr/>
        </p:nvPicPr>
        <p:blipFill rotWithShape="1">
          <a:blip r:embed="rId3"/>
          <a:srcRect l="6875" t="16528" r="37734" b="15278"/>
          <a:stretch/>
        </p:blipFill>
        <p:spPr>
          <a:xfrm>
            <a:off x="5438775" y="1247775"/>
            <a:ext cx="6753225" cy="4676776"/>
          </a:xfrm>
          <a:prstGeom prst="rect">
            <a:avLst/>
          </a:prstGeom>
        </p:spPr>
      </p:pic>
    </p:spTree>
    <p:extLst>
      <p:ext uri="{BB962C8B-B14F-4D97-AF65-F5344CB8AC3E}">
        <p14:creationId xmlns:p14="http://schemas.microsoft.com/office/powerpoint/2010/main" val="27246215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0B4F81-367E-472E-AE6E-001692FF478E}"/>
              </a:ext>
            </a:extLst>
          </p:cNvPr>
          <p:cNvSpPr>
            <a:spLocks noGrp="1"/>
          </p:cNvSpPr>
          <p:nvPr>
            <p:ph type="title"/>
          </p:nvPr>
        </p:nvSpPr>
        <p:spPr/>
        <p:txBody>
          <a:bodyPr/>
          <a:lstStyle/>
          <a:p>
            <a:r>
              <a:rPr lang="en-GB" dirty="0"/>
              <a:t>User login</a:t>
            </a:r>
          </a:p>
        </p:txBody>
      </p:sp>
      <p:sp>
        <p:nvSpPr>
          <p:cNvPr id="3" name="Content Placeholder 2">
            <a:extLst>
              <a:ext uri="{FF2B5EF4-FFF2-40B4-BE49-F238E27FC236}">
                <a16:creationId xmlns:a16="http://schemas.microsoft.com/office/drawing/2014/main" id="{F9999955-781E-4104-AD38-551A1B13F350}"/>
              </a:ext>
            </a:extLst>
          </p:cNvPr>
          <p:cNvSpPr>
            <a:spLocks noGrp="1"/>
          </p:cNvSpPr>
          <p:nvPr>
            <p:ph idx="1"/>
          </p:nvPr>
        </p:nvSpPr>
        <p:spPr>
          <a:xfrm>
            <a:off x="838200" y="1825625"/>
            <a:ext cx="4991100" cy="4351338"/>
          </a:xfrm>
        </p:spPr>
        <p:txBody>
          <a:bodyPr/>
          <a:lstStyle/>
          <a:p>
            <a:r>
              <a:rPr lang="en-GB" dirty="0"/>
              <a:t>When logging in, the user will input their email and password and Google Firebase will check to see if the account information is correct. Once completed the next screen will be displayed. An </a:t>
            </a:r>
            <a:r>
              <a:rPr lang="en-GB" dirty="0" err="1"/>
              <a:t>onClickListener</a:t>
            </a:r>
            <a:r>
              <a:rPr lang="en-GB" dirty="0"/>
              <a:t> will be used to get the button which is clicked.</a:t>
            </a:r>
          </a:p>
        </p:txBody>
      </p:sp>
      <p:pic>
        <p:nvPicPr>
          <p:cNvPr id="4" name="Picture 3">
            <a:extLst>
              <a:ext uri="{FF2B5EF4-FFF2-40B4-BE49-F238E27FC236}">
                <a16:creationId xmlns:a16="http://schemas.microsoft.com/office/drawing/2014/main" id="{E97C652A-C056-4DD7-9D51-582112A354F7}"/>
              </a:ext>
            </a:extLst>
          </p:cNvPr>
          <p:cNvPicPr>
            <a:picLocks noChangeAspect="1"/>
          </p:cNvPicPr>
          <p:nvPr/>
        </p:nvPicPr>
        <p:blipFill rotWithShape="1">
          <a:blip r:embed="rId3"/>
          <a:srcRect l="6875" t="19305" r="40937" b="20555"/>
          <a:stretch/>
        </p:blipFill>
        <p:spPr>
          <a:xfrm>
            <a:off x="5829300" y="1690688"/>
            <a:ext cx="6362700" cy="4124326"/>
          </a:xfrm>
          <a:prstGeom prst="rect">
            <a:avLst/>
          </a:prstGeom>
        </p:spPr>
      </p:pic>
    </p:spTree>
    <p:extLst>
      <p:ext uri="{BB962C8B-B14F-4D97-AF65-F5344CB8AC3E}">
        <p14:creationId xmlns:p14="http://schemas.microsoft.com/office/powerpoint/2010/main" val="957178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8CD1C2-E137-4B44-AE0E-F49412A8CDB3}"/>
              </a:ext>
            </a:extLst>
          </p:cNvPr>
          <p:cNvSpPr>
            <a:spLocks noGrp="1"/>
          </p:cNvSpPr>
          <p:nvPr>
            <p:ph type="title"/>
          </p:nvPr>
        </p:nvSpPr>
        <p:spPr/>
        <p:txBody>
          <a:bodyPr/>
          <a:lstStyle/>
          <a:p>
            <a:r>
              <a:rPr lang="en-GB" dirty="0" err="1"/>
              <a:t>TextView</a:t>
            </a:r>
            <a:r>
              <a:rPr lang="en-GB" dirty="0"/>
              <a:t> and Setup</a:t>
            </a:r>
          </a:p>
        </p:txBody>
      </p:sp>
      <p:sp>
        <p:nvSpPr>
          <p:cNvPr id="3" name="Content Placeholder 2">
            <a:extLst>
              <a:ext uri="{FF2B5EF4-FFF2-40B4-BE49-F238E27FC236}">
                <a16:creationId xmlns:a16="http://schemas.microsoft.com/office/drawing/2014/main" id="{61784049-7E63-4E88-906C-78B9C6C226C9}"/>
              </a:ext>
            </a:extLst>
          </p:cNvPr>
          <p:cNvSpPr>
            <a:spLocks noGrp="1"/>
          </p:cNvSpPr>
          <p:nvPr>
            <p:ph idx="1"/>
          </p:nvPr>
        </p:nvSpPr>
        <p:spPr>
          <a:xfrm>
            <a:off x="838200" y="1825625"/>
            <a:ext cx="8001000" cy="4351338"/>
          </a:xfrm>
        </p:spPr>
        <p:txBody>
          <a:bodyPr/>
          <a:lstStyle/>
          <a:p>
            <a:r>
              <a:rPr lang="en-GB" dirty="0"/>
              <a:t>The user will be able to select the next screen which will crate the play screen for the user</a:t>
            </a:r>
          </a:p>
          <a:p>
            <a:pPr marL="0" indent="0">
              <a:buNone/>
            </a:pPr>
            <a:endParaRPr lang="en-GB" dirty="0"/>
          </a:p>
          <a:p>
            <a:r>
              <a:rPr lang="en-GB" dirty="0"/>
              <a:t>Setting up the game is the simple means of the touch of a button but this will prompt the class of creating the deck of cards and setting up the user and opponents hand.</a:t>
            </a:r>
          </a:p>
        </p:txBody>
      </p:sp>
      <p:pic>
        <p:nvPicPr>
          <p:cNvPr id="4" name="Picture 3">
            <a:extLst>
              <a:ext uri="{FF2B5EF4-FFF2-40B4-BE49-F238E27FC236}">
                <a16:creationId xmlns:a16="http://schemas.microsoft.com/office/drawing/2014/main" id="{92D590B4-5C08-4BD6-AB96-C19B3ABAE953}"/>
              </a:ext>
            </a:extLst>
          </p:cNvPr>
          <p:cNvPicPr>
            <a:picLocks noChangeAspect="1"/>
          </p:cNvPicPr>
          <p:nvPr/>
        </p:nvPicPr>
        <p:blipFill rotWithShape="1">
          <a:blip r:embed="rId2"/>
          <a:srcRect l="43628" t="31026" r="37118" b="11666"/>
          <a:stretch/>
        </p:blipFill>
        <p:spPr>
          <a:xfrm>
            <a:off x="8985739" y="1825625"/>
            <a:ext cx="2587869" cy="4332501"/>
          </a:xfrm>
          <a:prstGeom prst="rect">
            <a:avLst/>
          </a:prstGeom>
        </p:spPr>
      </p:pic>
    </p:spTree>
    <p:extLst>
      <p:ext uri="{BB962C8B-B14F-4D97-AF65-F5344CB8AC3E}">
        <p14:creationId xmlns:p14="http://schemas.microsoft.com/office/powerpoint/2010/main" val="12276807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83B36-568F-49A7-94EA-CEF5281BAD3B}"/>
              </a:ext>
            </a:extLst>
          </p:cNvPr>
          <p:cNvSpPr>
            <a:spLocks noGrp="1"/>
          </p:cNvSpPr>
          <p:nvPr>
            <p:ph type="title"/>
          </p:nvPr>
        </p:nvSpPr>
        <p:spPr/>
        <p:txBody>
          <a:bodyPr/>
          <a:lstStyle/>
          <a:p>
            <a:r>
              <a:rPr lang="en-GB" dirty="0"/>
              <a:t>Naming the cards</a:t>
            </a:r>
          </a:p>
        </p:txBody>
      </p:sp>
      <p:sp>
        <p:nvSpPr>
          <p:cNvPr id="3" name="Content Placeholder 2">
            <a:extLst>
              <a:ext uri="{FF2B5EF4-FFF2-40B4-BE49-F238E27FC236}">
                <a16:creationId xmlns:a16="http://schemas.microsoft.com/office/drawing/2014/main" id="{45D429DA-ACF7-480E-850D-B88DBAAFC254}"/>
              </a:ext>
            </a:extLst>
          </p:cNvPr>
          <p:cNvSpPr>
            <a:spLocks noGrp="1"/>
          </p:cNvSpPr>
          <p:nvPr>
            <p:ph idx="1"/>
          </p:nvPr>
        </p:nvSpPr>
        <p:spPr>
          <a:xfrm>
            <a:off x="838200" y="1825625"/>
            <a:ext cx="7124700" cy="4351338"/>
          </a:xfrm>
        </p:spPr>
        <p:txBody>
          <a:bodyPr/>
          <a:lstStyle/>
          <a:p>
            <a:r>
              <a:rPr lang="en-GB" dirty="0"/>
              <a:t>All of the cards will have a name which will be created from the arrays naming the rank and suit of the card. These are not used within the application, however, were to be used for both testing purposes and future development.</a:t>
            </a:r>
          </a:p>
          <a:p>
            <a:endParaRPr lang="en-GB" dirty="0"/>
          </a:p>
          <a:p>
            <a:r>
              <a:rPr lang="en-GB" dirty="0"/>
              <a:t>This class can be called at any time to get the name of the card(s) which is drawn.</a:t>
            </a:r>
          </a:p>
          <a:p>
            <a:endParaRPr lang="en-GB" dirty="0"/>
          </a:p>
        </p:txBody>
      </p:sp>
      <p:pic>
        <p:nvPicPr>
          <p:cNvPr id="4" name="Picture 3">
            <a:extLst>
              <a:ext uri="{FF2B5EF4-FFF2-40B4-BE49-F238E27FC236}">
                <a16:creationId xmlns:a16="http://schemas.microsoft.com/office/drawing/2014/main" id="{0339E24E-F6BD-4E84-BDE8-6262941BDB69}"/>
              </a:ext>
            </a:extLst>
          </p:cNvPr>
          <p:cNvPicPr>
            <a:picLocks noChangeAspect="1"/>
          </p:cNvPicPr>
          <p:nvPr/>
        </p:nvPicPr>
        <p:blipFill rotWithShape="1">
          <a:blip r:embed="rId3"/>
          <a:srcRect l="4687" t="16528" r="68985" b="14722"/>
          <a:stretch/>
        </p:blipFill>
        <p:spPr>
          <a:xfrm>
            <a:off x="8324850" y="1071562"/>
            <a:ext cx="3209925" cy="4714875"/>
          </a:xfrm>
          <a:prstGeom prst="rect">
            <a:avLst/>
          </a:prstGeom>
        </p:spPr>
      </p:pic>
    </p:spTree>
    <p:extLst>
      <p:ext uri="{BB962C8B-B14F-4D97-AF65-F5344CB8AC3E}">
        <p14:creationId xmlns:p14="http://schemas.microsoft.com/office/powerpoint/2010/main" val="15288058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756A8-ABAC-4B17-81EE-885A897795E4}"/>
              </a:ext>
            </a:extLst>
          </p:cNvPr>
          <p:cNvSpPr>
            <a:spLocks noGrp="1"/>
          </p:cNvSpPr>
          <p:nvPr>
            <p:ph type="title"/>
          </p:nvPr>
        </p:nvSpPr>
        <p:spPr/>
        <p:txBody>
          <a:bodyPr/>
          <a:lstStyle/>
          <a:p>
            <a:r>
              <a:rPr lang="en-GB" dirty="0"/>
              <a:t>Spawning deck</a:t>
            </a:r>
          </a:p>
        </p:txBody>
      </p:sp>
      <p:sp>
        <p:nvSpPr>
          <p:cNvPr id="3" name="Content Placeholder 2">
            <a:extLst>
              <a:ext uri="{FF2B5EF4-FFF2-40B4-BE49-F238E27FC236}">
                <a16:creationId xmlns:a16="http://schemas.microsoft.com/office/drawing/2014/main" id="{3DBE7B95-243D-49BB-BC33-B9BB45E57B5D}"/>
              </a:ext>
            </a:extLst>
          </p:cNvPr>
          <p:cNvSpPr>
            <a:spLocks noGrp="1"/>
          </p:cNvSpPr>
          <p:nvPr>
            <p:ph idx="1"/>
          </p:nvPr>
        </p:nvSpPr>
        <p:spPr>
          <a:xfrm>
            <a:off x="838200" y="1825625"/>
            <a:ext cx="6686550" cy="4351338"/>
          </a:xfrm>
        </p:spPr>
        <p:txBody>
          <a:bodyPr>
            <a:normAutofit lnSpcReduction="10000"/>
          </a:bodyPr>
          <a:lstStyle/>
          <a:p>
            <a:r>
              <a:rPr lang="en-GB" dirty="0"/>
              <a:t>Creating the deck was the means of creating an array of all cards within the deck. This is done within the same class and can be called whenever a new deck is needed.</a:t>
            </a:r>
          </a:p>
          <a:p>
            <a:pPr marL="0" indent="0">
              <a:buNone/>
            </a:pPr>
            <a:endParaRPr lang="en-GB" dirty="0"/>
          </a:p>
          <a:p>
            <a:r>
              <a:rPr lang="en-GB" dirty="0"/>
              <a:t>This could be created when the ranks, and suits were created for the deck and associations were created for each. The nested for loops will handle the amount of cards to be created.</a:t>
            </a:r>
          </a:p>
        </p:txBody>
      </p:sp>
      <p:pic>
        <p:nvPicPr>
          <p:cNvPr id="4" name="Picture 3">
            <a:extLst>
              <a:ext uri="{FF2B5EF4-FFF2-40B4-BE49-F238E27FC236}">
                <a16:creationId xmlns:a16="http://schemas.microsoft.com/office/drawing/2014/main" id="{22E0ACC7-6CDD-4C15-8407-4670CBF06AF0}"/>
              </a:ext>
            </a:extLst>
          </p:cNvPr>
          <p:cNvPicPr>
            <a:picLocks noChangeAspect="1"/>
          </p:cNvPicPr>
          <p:nvPr/>
        </p:nvPicPr>
        <p:blipFill rotWithShape="1">
          <a:blip r:embed="rId2"/>
          <a:srcRect l="27500" t="17222" r="42265" b="36551"/>
          <a:stretch/>
        </p:blipFill>
        <p:spPr>
          <a:xfrm>
            <a:off x="7781925" y="1843881"/>
            <a:ext cx="3686175" cy="3170238"/>
          </a:xfrm>
          <a:prstGeom prst="rect">
            <a:avLst/>
          </a:prstGeom>
        </p:spPr>
      </p:pic>
    </p:spTree>
    <p:extLst>
      <p:ext uri="{BB962C8B-B14F-4D97-AF65-F5344CB8AC3E}">
        <p14:creationId xmlns:p14="http://schemas.microsoft.com/office/powerpoint/2010/main" val="96145965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2490</TotalTime>
  <Words>1312</Words>
  <Application>Microsoft Office PowerPoint</Application>
  <PresentationFormat>Widescreen</PresentationFormat>
  <Paragraphs>83</Paragraphs>
  <Slides>24</Slides>
  <Notes>15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24</vt:i4>
      </vt:variant>
    </vt:vector>
  </HeadingPairs>
  <TitlesOfParts>
    <vt:vector size="28" baseType="lpstr">
      <vt:lpstr>Arial</vt:lpstr>
      <vt:lpstr>Calibri</vt:lpstr>
      <vt:lpstr>Calibri Light</vt:lpstr>
      <vt:lpstr>Office Theme</vt:lpstr>
      <vt:lpstr>Poker Coach</vt:lpstr>
      <vt:lpstr>Logging In and registering</vt:lpstr>
      <vt:lpstr>Failed registration/login</vt:lpstr>
      <vt:lpstr>Adding account to Firebase</vt:lpstr>
      <vt:lpstr>Account registration </vt:lpstr>
      <vt:lpstr>User login</vt:lpstr>
      <vt:lpstr>TextView and Setup</vt:lpstr>
      <vt:lpstr>Naming the cards</vt:lpstr>
      <vt:lpstr>Spawning deck</vt:lpstr>
      <vt:lpstr>Creating the hand</vt:lpstr>
      <vt:lpstr>Check for pairs</vt:lpstr>
      <vt:lpstr>Flush and straight</vt:lpstr>
      <vt:lpstr>Checking hand rank</vt:lpstr>
      <vt:lpstr>Hands and rankings</vt:lpstr>
      <vt:lpstr>Displaying card</vt:lpstr>
      <vt:lpstr>Fetching each card and storing variable</vt:lpstr>
      <vt:lpstr>displayAll method</vt:lpstr>
      <vt:lpstr>Associations</vt:lpstr>
      <vt:lpstr>Testing and displaying</vt:lpstr>
      <vt:lpstr>Splitting the cards</vt:lpstr>
      <vt:lpstr>Card matching and displaying</vt:lpstr>
      <vt:lpstr>Incrementing selected card</vt:lpstr>
      <vt:lpstr>XML play screen</vt:lpstr>
      <vt:lpstr>Time constraints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Poker Coach</dc:title>
  <dc:creator>Alexander Treacy</dc:creator>
  <cp:lastModifiedBy>Alexander Treacy</cp:lastModifiedBy>
  <cp:revision>37</cp:revision>
  <dcterms:created xsi:type="dcterms:W3CDTF">2018-05-11T20:51:41Z</dcterms:created>
  <dcterms:modified xsi:type="dcterms:W3CDTF">2018-05-13T14:27:34Z</dcterms:modified>
</cp:coreProperties>
</file>